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9" r:id="rId4"/>
    <p:sldId id="257" r:id="rId5"/>
    <p:sldId id="261" r:id="rId6"/>
    <p:sldId id="262" r:id="rId7"/>
    <p:sldId id="263" r:id="rId8"/>
    <p:sldId id="264" r:id="rId9"/>
    <p:sldId id="265" r:id="rId10"/>
    <p:sldId id="266" r:id="rId11"/>
    <p:sldId id="267" r:id="rId12"/>
    <p:sldId id="268" r:id="rId13"/>
    <p:sldId id="269" r:id="rId14"/>
    <p:sldId id="270" r:id="rId15"/>
    <p:sldId id="271" r:id="rId16"/>
    <p:sldId id="280" r:id="rId17"/>
    <p:sldId id="272" r:id="rId18"/>
    <p:sldId id="273" r:id="rId19"/>
    <p:sldId id="274" r:id="rId20"/>
    <p:sldId id="279" r:id="rId21"/>
    <p:sldId id="277" r:id="rId22"/>
    <p:sldId id="278" r:id="rId23"/>
    <p:sldId id="275" r:id="rId24"/>
    <p:sldId id="27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8641-BF67-483A-8E87-57A711B82129}" type="datetimeFigureOut">
              <a:rPr lang="en-US" smtClean="0"/>
              <a:t>11/13/2018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952BA3-E276-4DDB-8504-9B20B66FE693}" type="slidenum">
              <a:rPr lang="en-US" smtClean="0"/>
              <a:t>‹#›</a:t>
            </a:fld>
            <a:endParaRPr lang="en-US"/>
          </a:p>
        </p:txBody>
      </p:sp>
    </p:spTree>
    <p:extLst>
      <p:ext uri="{BB962C8B-B14F-4D97-AF65-F5344CB8AC3E}">
        <p14:creationId xmlns:p14="http://schemas.microsoft.com/office/powerpoint/2010/main" val="3092356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https://en.wikipedia.org/wiki/Marshall_Plan#Expenditures</a:t>
            </a:r>
          </a:p>
        </p:txBody>
      </p:sp>
      <p:sp>
        <p:nvSpPr>
          <p:cNvPr id="4" name="Slide Number Placeholder 3"/>
          <p:cNvSpPr>
            <a:spLocks noGrp="1"/>
          </p:cNvSpPr>
          <p:nvPr>
            <p:ph type="sldNum" sz="quarter" idx="10"/>
          </p:nvPr>
        </p:nvSpPr>
        <p:spPr/>
        <p:txBody>
          <a:bodyPr/>
          <a:lstStyle/>
          <a:p>
            <a:fld id="{FB952BA3-E276-4DDB-8504-9B20B66FE693}" type="slidenum">
              <a:rPr lang="en-US" smtClean="0"/>
              <a:t>2</a:t>
            </a:fld>
            <a:endParaRPr lang="en-US"/>
          </a:p>
        </p:txBody>
      </p:sp>
    </p:spTree>
    <p:extLst>
      <p:ext uri="{BB962C8B-B14F-4D97-AF65-F5344CB8AC3E}">
        <p14:creationId xmlns:p14="http://schemas.microsoft.com/office/powerpoint/2010/main" val="3668033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for image: https://commons.wikimedia.org/wiki/File%3AMarshall_Plan_poster.JPG</a:t>
            </a:r>
          </a:p>
        </p:txBody>
      </p:sp>
      <p:sp>
        <p:nvSpPr>
          <p:cNvPr id="4" name="Slide Number Placeholder 3"/>
          <p:cNvSpPr>
            <a:spLocks noGrp="1"/>
          </p:cNvSpPr>
          <p:nvPr>
            <p:ph type="sldNum" sz="quarter" idx="10"/>
          </p:nvPr>
        </p:nvSpPr>
        <p:spPr/>
        <p:txBody>
          <a:bodyPr/>
          <a:lstStyle/>
          <a:p>
            <a:fld id="{FB952BA3-E276-4DDB-8504-9B20B66FE693}" type="slidenum">
              <a:rPr lang="en-US" smtClean="0"/>
              <a:t>3</a:t>
            </a:fld>
            <a:endParaRPr lang="en-US"/>
          </a:p>
        </p:txBody>
      </p:sp>
    </p:spTree>
    <p:extLst>
      <p:ext uri="{BB962C8B-B14F-4D97-AF65-F5344CB8AC3E}">
        <p14:creationId xmlns:p14="http://schemas.microsoft.com/office/powerpoint/2010/main" val="412833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952BA3-E276-4DDB-8504-9B20B66FE693}" type="slidenum">
              <a:rPr lang="en-US" smtClean="0"/>
              <a:t>4</a:t>
            </a:fld>
            <a:endParaRPr lang="en-US"/>
          </a:p>
        </p:txBody>
      </p:sp>
    </p:spTree>
    <p:extLst>
      <p:ext uri="{BB962C8B-B14F-4D97-AF65-F5344CB8AC3E}">
        <p14:creationId xmlns:p14="http://schemas.microsoft.com/office/powerpoint/2010/main" val="3285541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source: http://www.brianepstein.com/brian.html</a:t>
            </a:r>
          </a:p>
        </p:txBody>
      </p:sp>
      <p:sp>
        <p:nvSpPr>
          <p:cNvPr id="4" name="Slide Number Placeholder 3"/>
          <p:cNvSpPr>
            <a:spLocks noGrp="1"/>
          </p:cNvSpPr>
          <p:nvPr>
            <p:ph type="sldNum" sz="quarter" idx="10"/>
          </p:nvPr>
        </p:nvSpPr>
        <p:spPr/>
        <p:txBody>
          <a:bodyPr/>
          <a:lstStyle/>
          <a:p>
            <a:fld id="{FB952BA3-E276-4DDB-8504-9B20B66FE693}" type="slidenum">
              <a:rPr lang="en-US" smtClean="0"/>
              <a:t>9</a:t>
            </a:fld>
            <a:endParaRPr lang="en-US"/>
          </a:p>
        </p:txBody>
      </p:sp>
    </p:spTree>
    <p:extLst>
      <p:ext uri="{BB962C8B-B14F-4D97-AF65-F5344CB8AC3E}">
        <p14:creationId xmlns:p14="http://schemas.microsoft.com/office/powerpoint/2010/main" val="135764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http://www.telegraph.co.uk/culture/music/rockandjazzmusic/3646983/The-John-Lennon-I-knew.html</a:t>
            </a:r>
          </a:p>
        </p:txBody>
      </p:sp>
      <p:sp>
        <p:nvSpPr>
          <p:cNvPr id="4" name="Slide Number Placeholder 3"/>
          <p:cNvSpPr>
            <a:spLocks noGrp="1"/>
          </p:cNvSpPr>
          <p:nvPr>
            <p:ph type="sldNum" sz="quarter" idx="10"/>
          </p:nvPr>
        </p:nvSpPr>
        <p:spPr/>
        <p:txBody>
          <a:bodyPr/>
          <a:lstStyle/>
          <a:p>
            <a:fld id="{FB952BA3-E276-4DDB-8504-9B20B66FE693}" type="slidenum">
              <a:rPr lang="en-US" smtClean="0"/>
              <a:t>15</a:t>
            </a:fld>
            <a:endParaRPr lang="en-US"/>
          </a:p>
        </p:txBody>
      </p:sp>
    </p:spTree>
    <p:extLst>
      <p:ext uri="{BB962C8B-B14F-4D97-AF65-F5344CB8AC3E}">
        <p14:creationId xmlns:p14="http://schemas.microsoft.com/office/powerpoint/2010/main" val="538430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C0A6B48-332B-49E4-813F-7B75CC66B95B}"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749623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68174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505537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428705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0A6B48-332B-49E4-813F-7B75CC66B95B}" type="datetimeFigureOut">
              <a:rPr lang="en-US" smtClean="0"/>
              <a:t>11/13/2018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279640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C0A6B48-332B-49E4-813F-7B75CC66B95B}"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925760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0A6B48-332B-49E4-813F-7B75CC66B95B}" type="datetimeFigureOut">
              <a:rPr lang="en-US" smtClean="0"/>
              <a:t>11/13/2018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90384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0A6B48-332B-49E4-813F-7B75CC66B95B}" type="datetimeFigureOut">
              <a:rPr lang="en-US" smtClean="0"/>
              <a:t>11/13/2018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409406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0A6B48-332B-49E4-813F-7B75CC66B95B}" type="datetimeFigureOut">
              <a:rPr lang="en-US" smtClean="0"/>
              <a:t>11/13/2018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152090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690048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11/13/2018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349321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0000"/>
            <a:lum/>
          </a:blip>
          <a:srcRect/>
          <a:stretch>
            <a:fillRect t="-27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A6B48-332B-49E4-813F-7B75CC66B95B}" type="datetimeFigureOut">
              <a:rPr lang="en-US" smtClean="0"/>
              <a:t>11/13/2018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C32E2-5823-4D3A-AEA3-658868F8A11B}" type="slidenum">
              <a:rPr lang="en-US" smtClean="0"/>
              <a:t>‹#›</a:t>
            </a:fld>
            <a:endParaRPr lang="en-US"/>
          </a:p>
        </p:txBody>
      </p:sp>
    </p:spTree>
    <p:extLst>
      <p:ext uri="{BB962C8B-B14F-4D97-AF65-F5344CB8AC3E}">
        <p14:creationId xmlns:p14="http://schemas.microsoft.com/office/powerpoint/2010/main" val="2547688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SJeBHMJENhs"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UTR2IlAJEyQ" TargetMode="External"/><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www.youtube.com/watch?v=lebrST7mY_I"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jenWdylTtzs" TargetMode="External"/><Relationship Id="rId2" Type="http://schemas.openxmlformats.org/officeDocument/2006/relationships/hyperlink" Target="https://www.youtube.com/watch?v=BOuu88OwdK8" TargetMode="Externa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RK15mkRWf4c&amp;list=PLi67X2TyUMJudNRmP4YJCaaIDD5trh_FV" TargetMode="External"/><Relationship Id="rId2" Type="http://schemas.openxmlformats.org/officeDocument/2006/relationships/hyperlink" Target="https://www.youtube.com/watch?v=VLvTq6FdOj4"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ONYVxatB1U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UCWxU2pln2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P6RWnGQ3XqQ" TargetMode="External"/><Relationship Id="rId2" Type="http://schemas.openxmlformats.org/officeDocument/2006/relationships/hyperlink" Target="https://www.youtube.com/watch?v=DJCkbbMnEP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hyperlink" Target="https://www.youtube.com/watch?v=8aJmyIIFW6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hyperlink" Target="https://www.youtube.com/watch?v=PDKKeLhHgl8"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www.youtube.com/watch?v=fTTsY-oz6Go"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youtube.com/watch?v=fOGMRnKl5co"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youtube.com/watch?v=h3h--K5928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tdkROH7Exyg" TargetMode="External"/><Relationship Id="rId2" Type="http://schemas.openxmlformats.org/officeDocument/2006/relationships/hyperlink" Target="https://www.youtube.com/watch?v=594WLzzb3J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nrPLAxDYgVE" TargetMode="External"/><Relationship Id="rId2" Type="http://schemas.openxmlformats.org/officeDocument/2006/relationships/hyperlink" Target="https://www.youtube.com/watch?v=J-cRVvvSvE8" TargetMode="Externa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yCzed4x40aA&amp;feature=youtu.be&amp;list=RDyCzed4x40aA"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b="1" dirty="0"/>
              <a:t>British Invasion and the Beatles</a:t>
            </a:r>
          </a:p>
        </p:txBody>
      </p:sp>
      <p:sp>
        <p:nvSpPr>
          <p:cNvPr id="3" name="Subtitle 2"/>
          <p:cNvSpPr>
            <a:spLocks noGrp="1"/>
          </p:cNvSpPr>
          <p:nvPr>
            <p:ph type="subTitle" idx="1"/>
          </p:nvPr>
        </p:nvSpPr>
        <p:spPr/>
        <p:txBody>
          <a:bodyPr>
            <a:normAutofit/>
          </a:bodyPr>
          <a:lstStyle/>
          <a:p>
            <a:r>
              <a:rPr lang="en-US" sz="4400" dirty="0"/>
              <a:t>1958-1967</a:t>
            </a:r>
          </a:p>
        </p:txBody>
      </p:sp>
    </p:spTree>
    <p:extLst>
      <p:ext uri="{BB962C8B-B14F-4D97-AF65-F5344CB8AC3E}">
        <p14:creationId xmlns:p14="http://schemas.microsoft.com/office/powerpoint/2010/main" val="2208792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EMI-</a:t>
            </a:r>
            <a:r>
              <a:rPr lang="en-US" b="1" dirty="0" err="1"/>
              <a:t>Parlophone</a:t>
            </a:r>
            <a:r>
              <a:rPr lang="en-US" b="1" dirty="0"/>
              <a:t> recording contract	</a:t>
            </a:r>
          </a:p>
        </p:txBody>
      </p:sp>
      <p:sp>
        <p:nvSpPr>
          <p:cNvPr id="3" name="Content Placeholder 2"/>
          <p:cNvSpPr>
            <a:spLocks noGrp="1"/>
          </p:cNvSpPr>
          <p:nvPr>
            <p:ph idx="1"/>
          </p:nvPr>
        </p:nvSpPr>
        <p:spPr>
          <a:xfrm>
            <a:off x="4686869" y="1690688"/>
            <a:ext cx="7173035" cy="4351338"/>
          </a:xfrm>
        </p:spPr>
        <p:txBody>
          <a:bodyPr>
            <a:normAutofit fontScale="92500"/>
          </a:bodyPr>
          <a:lstStyle/>
          <a:p>
            <a:r>
              <a:rPr lang="en-US" dirty="0"/>
              <a:t>Epstein tried many other companies first.</a:t>
            </a:r>
          </a:p>
          <a:p>
            <a:r>
              <a:rPr lang="en-US" dirty="0"/>
              <a:t>Finally, contacted George Martin at EMI’s </a:t>
            </a:r>
            <a:r>
              <a:rPr lang="en-US" dirty="0" err="1"/>
              <a:t>Parlophone</a:t>
            </a:r>
            <a:r>
              <a:rPr lang="en-US" dirty="0"/>
              <a:t>.</a:t>
            </a:r>
          </a:p>
          <a:p>
            <a:r>
              <a:rPr lang="en-US" dirty="0"/>
              <a:t>May have threatened to withdraw his business, but Martin claimed Epstein was very convincing.</a:t>
            </a:r>
          </a:p>
          <a:p>
            <a:r>
              <a:rPr lang="en-US" dirty="0"/>
              <a:t>Contract gave The Beatles one penny per record sold.</a:t>
            </a:r>
          </a:p>
          <a:p>
            <a:r>
              <a:rPr lang="en-US" dirty="0"/>
              <a:t>June 1962 recording began at Abby Road Studios.</a:t>
            </a:r>
          </a:p>
          <a:p>
            <a:r>
              <a:rPr lang="en-US" dirty="0"/>
              <a:t>Summer 1962: fired Pete Best, hired Ringo Starr (Richard Starkey).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501" y="2396118"/>
            <a:ext cx="3810000" cy="2609850"/>
          </a:xfrm>
          <a:prstGeom prst="rect">
            <a:avLst/>
          </a:prstGeom>
        </p:spPr>
      </p:pic>
    </p:spTree>
    <p:extLst>
      <p:ext uri="{BB962C8B-B14F-4D97-AF65-F5344CB8AC3E}">
        <p14:creationId xmlns:p14="http://schemas.microsoft.com/office/powerpoint/2010/main" val="145573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30887" cy="781287"/>
          </a:xfrm>
        </p:spPr>
        <p:txBody>
          <a:bodyPr>
            <a:normAutofit/>
          </a:bodyPr>
          <a:lstStyle/>
          <a:p>
            <a:r>
              <a:rPr lang="en-US" dirty="0"/>
              <a:t>“Love Me Do” October 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09693" y="1690688"/>
            <a:ext cx="4351338" cy="4351338"/>
          </a:xfrm>
        </p:spPr>
      </p:pic>
      <p:sp>
        <p:nvSpPr>
          <p:cNvPr id="5" name="TextBox 4"/>
          <p:cNvSpPr txBox="1"/>
          <p:nvPr/>
        </p:nvSpPr>
        <p:spPr>
          <a:xfrm>
            <a:off x="497006" y="1296538"/>
            <a:ext cx="6681715" cy="4524315"/>
          </a:xfrm>
          <a:prstGeom prst="rect">
            <a:avLst/>
          </a:prstGeom>
          <a:noFill/>
        </p:spPr>
        <p:txBody>
          <a:bodyPr wrap="square" rtlCol="0">
            <a:spAutoFit/>
          </a:bodyPr>
          <a:lstStyle/>
          <a:p>
            <a:pPr marL="571500" indent="-571500">
              <a:buFont typeface="Arial" panose="020B0604020202020204" pitchFamily="34" charset="0"/>
              <a:buChar char="•"/>
            </a:pPr>
            <a:r>
              <a:rPr lang="en-US" sz="3600" dirty="0"/>
              <a:t>Written before “The Beatles”</a:t>
            </a:r>
          </a:p>
          <a:p>
            <a:pPr marL="571500" indent="-571500">
              <a:buFont typeface="Arial" panose="020B0604020202020204" pitchFamily="34" charset="0"/>
              <a:buChar char="•"/>
            </a:pPr>
            <a:r>
              <a:rPr lang="en-US" sz="3600" dirty="0"/>
              <a:t>Recorded three times, each with different drummer</a:t>
            </a:r>
          </a:p>
          <a:p>
            <a:pPr marL="571500" indent="-571500">
              <a:buFont typeface="Arial" panose="020B0604020202020204" pitchFamily="34" charset="0"/>
              <a:buChar char="•"/>
            </a:pPr>
            <a:r>
              <a:rPr lang="en-US" sz="3600" dirty="0"/>
              <a:t>Ringo Starr version: </a:t>
            </a:r>
            <a:r>
              <a:rPr lang="en-US" sz="3600" dirty="0">
                <a:hlinkClick r:id="rId3"/>
              </a:rPr>
              <a:t>https://www.youtube.com/watch?v=SJeBHMJENhs</a:t>
            </a:r>
            <a:endParaRPr lang="en-US" sz="3600" dirty="0"/>
          </a:p>
          <a:p>
            <a:pPr marL="571500" indent="-571500">
              <a:buFont typeface="Arial" panose="020B0604020202020204" pitchFamily="34" charset="0"/>
              <a:buChar char="•"/>
            </a:pPr>
            <a:r>
              <a:rPr lang="en-US" sz="3600" dirty="0"/>
              <a:t>Reached number 17 in UK</a:t>
            </a:r>
          </a:p>
          <a:p>
            <a:pPr marL="571500" indent="-571500">
              <a:buFont typeface="Arial" panose="020B0604020202020204" pitchFamily="34" charset="0"/>
              <a:buChar char="•"/>
            </a:pPr>
            <a:r>
              <a:rPr lang="en-US" sz="3600" dirty="0"/>
              <a:t>After USA tour, hit number 1!</a:t>
            </a:r>
          </a:p>
        </p:txBody>
      </p:sp>
    </p:spTree>
    <p:extLst>
      <p:ext uri="{BB962C8B-B14F-4D97-AF65-F5344CB8AC3E}">
        <p14:creationId xmlns:p14="http://schemas.microsoft.com/office/powerpoint/2010/main" val="3959411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4809"/>
          </a:xfrm>
        </p:spPr>
        <p:txBody>
          <a:bodyPr>
            <a:normAutofit fontScale="90000"/>
          </a:bodyPr>
          <a:lstStyle/>
          <a:p>
            <a:r>
              <a:rPr lang="en-US" b="1" dirty="0"/>
              <a:t>“Please </a:t>
            </a:r>
            <a:r>
              <a:rPr lang="en-US" b="1" dirty="0" err="1"/>
              <a:t>Please</a:t>
            </a:r>
            <a:r>
              <a:rPr lang="en-US" b="1" dirty="0"/>
              <a:t> Me”, January 1963</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2429" y="1690688"/>
            <a:ext cx="4351338" cy="4351338"/>
          </a:xfrm>
        </p:spPr>
      </p:pic>
      <p:sp>
        <p:nvSpPr>
          <p:cNvPr id="5" name="TextBox 4"/>
          <p:cNvSpPr txBox="1"/>
          <p:nvPr/>
        </p:nvSpPr>
        <p:spPr>
          <a:xfrm>
            <a:off x="5882186" y="1376790"/>
            <a:ext cx="578665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Reached number 1 on </a:t>
            </a:r>
            <a:r>
              <a:rPr lang="en-US" sz="2400" i="1" dirty="0"/>
              <a:t>New Musical Express</a:t>
            </a:r>
            <a:r>
              <a:rPr lang="en-US" sz="2400" dirty="0"/>
              <a:t> and </a:t>
            </a:r>
            <a:r>
              <a:rPr lang="en-US" sz="2400" i="1" dirty="0"/>
              <a:t>Melody Maker</a:t>
            </a:r>
            <a:r>
              <a:rPr lang="en-US" sz="2400" dirty="0"/>
              <a:t>.</a:t>
            </a:r>
          </a:p>
          <a:p>
            <a:pPr marL="285750" indent="-285750">
              <a:buFont typeface="Arial" panose="020B0604020202020204" pitchFamily="34" charset="0"/>
              <a:buChar char="•"/>
            </a:pPr>
            <a:r>
              <a:rPr lang="en-US" sz="2400" dirty="0"/>
              <a:t>George Martin found the original version “very dreary”.</a:t>
            </a:r>
          </a:p>
          <a:p>
            <a:pPr marL="285750" indent="-285750">
              <a:buFont typeface="Arial" panose="020B0604020202020204" pitchFamily="34" charset="0"/>
              <a:buChar char="•"/>
            </a:pPr>
            <a:r>
              <a:rPr lang="en-US" sz="2400" dirty="0"/>
              <a:t>Roy Orbison, “Only the lonely”: </a:t>
            </a:r>
            <a:r>
              <a:rPr lang="en-US" sz="2400" dirty="0">
                <a:hlinkClick r:id="rId3"/>
              </a:rPr>
              <a:t>https://www.youtube.com/watch?v=UTR2IlAJEyQ</a:t>
            </a:r>
            <a:endParaRPr lang="en-US" sz="2400" dirty="0"/>
          </a:p>
          <a:p>
            <a:pPr marL="285750" indent="-285750">
              <a:buFont typeface="Arial" panose="020B0604020202020204" pitchFamily="34" charset="0"/>
              <a:buChar char="•"/>
            </a:pPr>
            <a:r>
              <a:rPr lang="en-US" sz="2400" dirty="0"/>
              <a:t>Wanted them to record “How do you do it?” written by Mitch Murray.</a:t>
            </a:r>
          </a:p>
          <a:p>
            <a:pPr marL="285750" indent="-285750">
              <a:buFont typeface="Arial" panose="020B0604020202020204" pitchFamily="34" charset="0"/>
              <a:buChar char="•"/>
            </a:pPr>
            <a:r>
              <a:rPr lang="en-US" sz="2400" dirty="0"/>
              <a:t>Band insisted on recording their own material.</a:t>
            </a:r>
          </a:p>
          <a:p>
            <a:pPr marL="285750" indent="-285750">
              <a:buFont typeface="Arial" panose="020B0604020202020204" pitchFamily="34" charset="0"/>
              <a:buChar char="•"/>
            </a:pPr>
            <a:r>
              <a:rPr lang="en-US" sz="2400" dirty="0">
                <a:hlinkClick r:id="rId4"/>
              </a:rPr>
              <a:t>https://www.youtube.com/watch?v=lebrST7mY_I</a:t>
            </a:r>
            <a:endParaRPr lang="en-US" sz="2400" dirty="0"/>
          </a:p>
        </p:txBody>
      </p:sp>
    </p:spTree>
    <p:extLst>
      <p:ext uri="{BB962C8B-B14F-4D97-AF65-F5344CB8AC3E}">
        <p14:creationId xmlns:p14="http://schemas.microsoft.com/office/powerpoint/2010/main" val="247810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“She Loves You” (August 1963)</a:t>
            </a:r>
          </a:p>
        </p:txBody>
      </p:sp>
      <p:sp>
        <p:nvSpPr>
          <p:cNvPr id="3" name="Content Placeholder 2"/>
          <p:cNvSpPr>
            <a:spLocks noGrp="1"/>
          </p:cNvSpPr>
          <p:nvPr>
            <p:ph idx="1"/>
          </p:nvPr>
        </p:nvSpPr>
        <p:spPr>
          <a:xfrm>
            <a:off x="838200" y="1825624"/>
            <a:ext cx="6463352" cy="4561527"/>
          </a:xfrm>
        </p:spPr>
        <p:txBody>
          <a:bodyPr>
            <a:normAutofit fontScale="92500" lnSpcReduction="20000"/>
          </a:bodyPr>
          <a:lstStyle/>
          <a:p>
            <a:r>
              <a:rPr lang="en-US" dirty="0"/>
              <a:t>Biggest hit of the 1960s in UK.</a:t>
            </a:r>
          </a:p>
          <a:p>
            <a:r>
              <a:rPr lang="en-US" dirty="0"/>
              <a:t>October 1963: The Beatles performed on “Sunday Night at the Palladium”. </a:t>
            </a:r>
          </a:p>
          <a:p>
            <a:r>
              <a:rPr lang="en-US" dirty="0"/>
              <a:t>Lennon: “For our last number, I'd like to ask your help. Would the people in the cheaper seats clap your hands. And the rest of you, if you'll just rattle your jewelry.”</a:t>
            </a:r>
          </a:p>
          <a:p>
            <a:r>
              <a:rPr lang="en-US" dirty="0"/>
              <a:t>Sold one million copies by late November 1963.</a:t>
            </a:r>
          </a:p>
          <a:p>
            <a:r>
              <a:rPr lang="en-US" dirty="0"/>
              <a:t>[</a:t>
            </a:r>
            <a:r>
              <a:rPr lang="en-US" dirty="0">
                <a:hlinkClick r:id="rId2"/>
              </a:rPr>
              <a:t>link</a:t>
            </a:r>
            <a:r>
              <a:rPr lang="en-US" dirty="0"/>
              <a:t>]</a:t>
            </a:r>
          </a:p>
          <a:p>
            <a:r>
              <a:rPr lang="en-US" dirty="0"/>
              <a:t>Beatlemania tripped into full gear.</a:t>
            </a:r>
          </a:p>
          <a:p>
            <a:r>
              <a:rPr lang="en-US" dirty="0"/>
              <a:t>9 February 1964: Ed Sullivan Show [</a:t>
            </a:r>
            <a:r>
              <a:rPr lang="en-US" dirty="0">
                <a:hlinkClick r:id="rId3"/>
              </a:rPr>
              <a:t>link</a:t>
            </a:r>
            <a:r>
              <a:rPr lang="en-US" dirty="0"/>
              <a:t>]</a:t>
            </a:r>
          </a:p>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86048" y="1825625"/>
            <a:ext cx="3962400" cy="3981450"/>
          </a:xfrm>
          <a:prstGeom prst="rect">
            <a:avLst/>
          </a:prstGeom>
          <a:ln>
            <a:noFill/>
          </a:ln>
          <a:effectLst>
            <a:softEdge rad="112500"/>
          </a:effectLst>
        </p:spPr>
      </p:pic>
    </p:spTree>
    <p:extLst>
      <p:ext uri="{BB962C8B-B14F-4D97-AF65-F5344CB8AC3E}">
        <p14:creationId xmlns:p14="http://schemas.microsoft.com/office/powerpoint/2010/main" val="3192851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t>Beatlemania! (1963-1970)</a:t>
            </a:r>
          </a:p>
        </p:txBody>
      </p:sp>
      <p:sp>
        <p:nvSpPr>
          <p:cNvPr id="3" name="Content Placeholder 2"/>
          <p:cNvSpPr>
            <a:spLocks noGrp="1"/>
          </p:cNvSpPr>
          <p:nvPr>
            <p:ph idx="1"/>
          </p:nvPr>
        </p:nvSpPr>
        <p:spPr/>
        <p:txBody>
          <a:bodyPr>
            <a:normAutofit/>
          </a:bodyPr>
          <a:lstStyle/>
          <a:p>
            <a:r>
              <a:rPr lang="en-US" dirty="0"/>
              <a:t>Fandom meant record sales:</a:t>
            </a:r>
          </a:p>
          <a:p>
            <a:pPr lvl="1"/>
            <a:r>
              <a:rPr lang="en-US" dirty="0"/>
              <a:t>1963-1970: there was a Beatles’ single at the number one spot in USA for 59 of those weeks; every sixth week, or about nine number one singles per year.</a:t>
            </a:r>
          </a:p>
          <a:p>
            <a:pPr lvl="1"/>
            <a:r>
              <a:rPr lang="en-US" dirty="0"/>
              <a:t>Beatles’ LPs topped LP charts for 116 weeks, 1963-1970, one every three </a:t>
            </a:r>
            <a:r>
              <a:rPr lang="en-US"/>
              <a:t>weeks.</a:t>
            </a:r>
            <a:endParaRPr lang="en-US" dirty="0"/>
          </a:p>
          <a:p>
            <a:r>
              <a:rPr lang="en-US" dirty="0">
                <a:hlinkClick r:id="rId2"/>
              </a:rPr>
              <a:t>https://www.youtube.com/watch?v=VLvTq6FdOj4</a:t>
            </a:r>
            <a:endParaRPr lang="en-US" dirty="0"/>
          </a:p>
          <a:p>
            <a:r>
              <a:rPr lang="en-US" dirty="0"/>
              <a:t>Hard Day’s Night (1964, dir. Richard Lester): </a:t>
            </a:r>
            <a:r>
              <a:rPr lang="en-US" dirty="0">
                <a:hlinkClick r:id="rId3"/>
              </a:rPr>
              <a:t>https://www.youtube.com/watch?v=RK15mkRWf4c&amp;list=PLi67X2TyUMJudNRmP4YJCaaIDD5trh_FV</a:t>
            </a:r>
            <a:endParaRPr lang="en-US" dirty="0"/>
          </a:p>
          <a:p>
            <a:pPr marL="0" indent="0">
              <a:buNone/>
            </a:pPr>
            <a:endParaRPr lang="en-US" dirty="0"/>
          </a:p>
          <a:p>
            <a:endParaRPr lang="en-US" dirty="0"/>
          </a:p>
        </p:txBody>
      </p:sp>
    </p:spTree>
    <p:extLst>
      <p:ext uri="{BB962C8B-B14F-4D97-AF65-F5344CB8AC3E}">
        <p14:creationId xmlns:p14="http://schemas.microsoft.com/office/powerpoint/2010/main" val="4214108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Beatles’ 1966 USA tour and Jesus Christ</a:t>
            </a:r>
          </a:p>
        </p:txBody>
      </p:sp>
      <p:sp>
        <p:nvSpPr>
          <p:cNvPr id="3" name="Content Placeholder 2"/>
          <p:cNvSpPr>
            <a:spLocks noGrp="1"/>
          </p:cNvSpPr>
          <p:nvPr>
            <p:ph idx="1"/>
          </p:nvPr>
        </p:nvSpPr>
        <p:spPr/>
        <p:txBody>
          <a:bodyPr>
            <a:normAutofit lnSpcReduction="10000"/>
          </a:bodyPr>
          <a:lstStyle/>
          <a:p>
            <a:r>
              <a:rPr lang="en-US" dirty="0"/>
              <a:t>“Christianity will go,” he said. “It will vanish and shrink… We're more popular than Jesus now - I don't know which will go first, rock and roll or Christianity.” Maureen Cleave, </a:t>
            </a:r>
            <a:r>
              <a:rPr lang="en-US" i="1" dirty="0"/>
              <a:t>The London Evening Standard</a:t>
            </a:r>
            <a:r>
              <a:rPr lang="en-US" dirty="0"/>
              <a:t>, 4 March 1966</a:t>
            </a:r>
          </a:p>
          <a:p>
            <a:r>
              <a:rPr lang="en-US" dirty="0">
                <a:hlinkClick r:id="rId3"/>
              </a:rPr>
              <a:t>https://www.youtube.com/watch?v=ONYVxatB1U4</a:t>
            </a:r>
            <a:endParaRPr lang="en-US" dirty="0"/>
          </a:p>
          <a:p>
            <a:r>
              <a:rPr lang="en-US" dirty="0"/>
              <a:t>John in 1978: “My life with the Beatles had become a trap… I always remember to thank Jesus for the end of my touring days; if I hadn't said that the Beatles were 'bigger than Jesus' and upset the very Christian Ku Klux Klan, well, Lord, I might still be up there with all the other performing fleas! God bless America. Thank you, Jesus.”</a:t>
            </a:r>
          </a:p>
          <a:p>
            <a:r>
              <a:rPr lang="en-US" dirty="0"/>
              <a:t>1968: founded Apple Records</a:t>
            </a:r>
          </a:p>
        </p:txBody>
      </p:sp>
    </p:spTree>
    <p:extLst>
      <p:ext uri="{BB962C8B-B14F-4D97-AF65-F5344CB8AC3E}">
        <p14:creationId xmlns:p14="http://schemas.microsoft.com/office/powerpoint/2010/main" val="962440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000" b="1" dirty="0"/>
              <a:t>Beatles’ end?</a:t>
            </a:r>
          </a:p>
        </p:txBody>
      </p:sp>
      <p:sp>
        <p:nvSpPr>
          <p:cNvPr id="3" name="Content Placeholder 2"/>
          <p:cNvSpPr>
            <a:spLocks noGrp="1"/>
          </p:cNvSpPr>
          <p:nvPr>
            <p:ph idx="1"/>
          </p:nvPr>
        </p:nvSpPr>
        <p:spPr/>
        <p:txBody>
          <a:bodyPr>
            <a:normAutofit lnSpcReduction="10000"/>
          </a:bodyPr>
          <a:lstStyle/>
          <a:p>
            <a:r>
              <a:rPr lang="en-US" dirty="0"/>
              <a:t>1966: quit touring</a:t>
            </a:r>
          </a:p>
          <a:p>
            <a:r>
              <a:rPr lang="en-US" i="1" dirty="0"/>
              <a:t>Rubber Soul</a:t>
            </a:r>
            <a:r>
              <a:rPr lang="en-US" dirty="0"/>
              <a:t> (1965)</a:t>
            </a:r>
          </a:p>
          <a:p>
            <a:r>
              <a:rPr lang="en-US" i="1" dirty="0"/>
              <a:t>Revolver</a:t>
            </a:r>
            <a:r>
              <a:rPr lang="en-US" dirty="0"/>
              <a:t> (1966)</a:t>
            </a:r>
          </a:p>
          <a:p>
            <a:r>
              <a:rPr lang="en-US" i="1" dirty="0"/>
              <a:t>Sgt. Pepper's Lonely Hearts Club Band</a:t>
            </a:r>
            <a:r>
              <a:rPr lang="en-US" dirty="0"/>
              <a:t> (1967)</a:t>
            </a:r>
          </a:p>
          <a:p>
            <a:r>
              <a:rPr lang="en-US" dirty="0"/>
              <a:t>Brian Epstein’s death, August 1967</a:t>
            </a:r>
          </a:p>
          <a:p>
            <a:r>
              <a:rPr lang="en-US" i="1" dirty="0"/>
              <a:t>The Beatles</a:t>
            </a:r>
            <a:r>
              <a:rPr lang="en-US" dirty="0"/>
              <a:t> ("The White Album", 1968)</a:t>
            </a:r>
          </a:p>
          <a:p>
            <a:r>
              <a:rPr lang="en-US" i="1" dirty="0"/>
              <a:t>Yellow Submarine</a:t>
            </a:r>
            <a:r>
              <a:rPr lang="en-US" dirty="0"/>
              <a:t> (1969)</a:t>
            </a:r>
          </a:p>
          <a:p>
            <a:r>
              <a:rPr lang="en-US" i="1" dirty="0"/>
              <a:t>Abbey Road</a:t>
            </a:r>
            <a:r>
              <a:rPr lang="en-US" dirty="0"/>
              <a:t> (1969)</a:t>
            </a:r>
          </a:p>
          <a:p>
            <a:r>
              <a:rPr lang="en-US" i="1" dirty="0"/>
              <a:t>Let It Be</a:t>
            </a:r>
            <a:r>
              <a:rPr lang="en-US" dirty="0"/>
              <a:t> (1970)</a:t>
            </a:r>
          </a:p>
          <a:p>
            <a:endParaRPr lang="en-US" dirty="0"/>
          </a:p>
        </p:txBody>
      </p:sp>
    </p:spTree>
    <p:extLst>
      <p:ext uri="{BB962C8B-B14F-4D97-AF65-F5344CB8AC3E}">
        <p14:creationId xmlns:p14="http://schemas.microsoft.com/office/powerpoint/2010/main" val="27179999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03866"/>
          </a:xfrm>
        </p:spPr>
        <p:txBody>
          <a:bodyPr>
            <a:noAutofit/>
          </a:bodyPr>
          <a:lstStyle/>
          <a:p>
            <a:r>
              <a:rPr lang="en-US" sz="5400" b="1" dirty="0"/>
              <a:t>The Rolling Stones, 1962 to present</a:t>
            </a:r>
          </a:p>
        </p:txBody>
      </p:sp>
      <p:sp>
        <p:nvSpPr>
          <p:cNvPr id="3" name="Content Placeholder 2"/>
          <p:cNvSpPr>
            <a:spLocks noGrp="1"/>
          </p:cNvSpPr>
          <p:nvPr>
            <p:ph idx="1"/>
          </p:nvPr>
        </p:nvSpPr>
        <p:spPr>
          <a:xfrm>
            <a:off x="600501" y="1146412"/>
            <a:ext cx="10753299" cy="5030551"/>
          </a:xfrm>
        </p:spPr>
        <p:txBody>
          <a:bodyPr>
            <a:normAutofit fontScale="92500" lnSpcReduction="10000"/>
          </a:bodyPr>
          <a:lstStyle/>
          <a:p>
            <a:r>
              <a:rPr lang="en-US" dirty="0"/>
              <a:t>Initial line-up:  </a:t>
            </a:r>
          </a:p>
          <a:p>
            <a:pPr lvl="1"/>
            <a:r>
              <a:rPr lang="en-US" dirty="0"/>
              <a:t>Mick Jagger (lead vocals, harmonica)</a:t>
            </a:r>
          </a:p>
          <a:p>
            <a:pPr lvl="1"/>
            <a:r>
              <a:rPr lang="en-US" dirty="0"/>
              <a:t>Keith Richards (guitar)</a:t>
            </a:r>
          </a:p>
          <a:p>
            <a:pPr lvl="1"/>
            <a:r>
              <a:rPr lang="en-US" dirty="0"/>
              <a:t>Brian Jones (guitar, harmonica)</a:t>
            </a:r>
          </a:p>
          <a:p>
            <a:pPr lvl="1"/>
            <a:r>
              <a:rPr lang="en-US" dirty="0"/>
              <a:t>Ian Stewart (piano)</a:t>
            </a:r>
          </a:p>
          <a:p>
            <a:pPr lvl="1"/>
            <a:r>
              <a:rPr lang="en-US" dirty="0"/>
              <a:t>Bill Wyman (bass)</a:t>
            </a:r>
          </a:p>
          <a:p>
            <a:pPr lvl="1"/>
            <a:r>
              <a:rPr lang="en-US" dirty="0"/>
              <a:t>Charlie Watts (drums)</a:t>
            </a:r>
          </a:p>
          <a:p>
            <a:r>
              <a:rPr lang="en-US" dirty="0"/>
              <a:t>Very focused on electric blues, rhythm and blues, rockabilly music (Muddy Waters, Chuck Berry, Little Richard, Buddy Holly)</a:t>
            </a:r>
          </a:p>
          <a:p>
            <a:r>
              <a:rPr lang="en-US" dirty="0"/>
              <a:t>Early songs were covers.</a:t>
            </a:r>
          </a:p>
          <a:p>
            <a:r>
              <a:rPr lang="en-US" dirty="0"/>
              <a:t>First single, Chuck Berry’s “Come on”, 1963: </a:t>
            </a:r>
            <a:r>
              <a:rPr lang="en-US" dirty="0">
                <a:hlinkClick r:id="rId2"/>
              </a:rPr>
              <a:t>https://www.youtube.com/watch?v=UCWxU2pln2k</a:t>
            </a:r>
            <a:endParaRPr lang="en-US" dirty="0"/>
          </a:p>
          <a:p>
            <a:r>
              <a:rPr lang="en-US" dirty="0"/>
              <a:t>Toured with  Bo </a:t>
            </a:r>
            <a:r>
              <a:rPr lang="en-US" dirty="0" err="1"/>
              <a:t>Diddley</a:t>
            </a:r>
            <a:r>
              <a:rPr lang="en-US" dirty="0"/>
              <a:t>, Little Richard, and The </a:t>
            </a:r>
            <a:r>
              <a:rPr lang="en-US" dirty="0" err="1"/>
              <a:t>Everly</a:t>
            </a:r>
            <a:r>
              <a:rPr lang="en-US" dirty="0"/>
              <a:t> Brothers</a:t>
            </a:r>
          </a:p>
          <a:p>
            <a:pPr marL="0" indent="0">
              <a:buNone/>
            </a:pPr>
            <a:endParaRPr lang="en-US" dirty="0"/>
          </a:p>
        </p:txBody>
      </p:sp>
    </p:spTree>
    <p:extLst>
      <p:ext uri="{BB962C8B-B14F-4D97-AF65-F5344CB8AC3E}">
        <p14:creationId xmlns:p14="http://schemas.microsoft.com/office/powerpoint/2010/main" val="1956500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p:txBody>
          <a:bodyPr/>
          <a:lstStyle/>
          <a:p>
            <a:r>
              <a:rPr lang="en-US" dirty="0"/>
              <a:t>Second record: “I want to be your man!” written by Lennon and McCartney for the Stones.</a:t>
            </a:r>
          </a:p>
          <a:p>
            <a:r>
              <a:rPr lang="en-US" dirty="0"/>
              <a:t>Reached number 12 on the charts.</a:t>
            </a:r>
          </a:p>
          <a:p>
            <a:r>
              <a:rPr lang="en-US" dirty="0">
                <a:hlinkClick r:id="rId2"/>
              </a:rPr>
              <a:t>https://www.youtube.com/watch?v=DJCkbbMnEPg</a:t>
            </a:r>
            <a:endParaRPr lang="en-US" dirty="0"/>
          </a:p>
          <a:p>
            <a:r>
              <a:rPr lang="en-US" dirty="0"/>
              <a:t>Third single, Buddy Holly’s “Not Fade Away” (February 1964)</a:t>
            </a:r>
          </a:p>
          <a:p>
            <a:r>
              <a:rPr lang="en-US" dirty="0"/>
              <a:t>Reached number 3 on the charts.</a:t>
            </a:r>
          </a:p>
          <a:p>
            <a:r>
              <a:rPr lang="en-US" dirty="0"/>
              <a:t>Appeared on the Michael Douglas Show, 1964:</a:t>
            </a:r>
          </a:p>
          <a:p>
            <a:r>
              <a:rPr lang="en-US" dirty="0">
                <a:hlinkClick r:id="rId3"/>
              </a:rPr>
              <a:t>https://www.youtube.com/watch?v=P6RWnGQ3XqQ</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107997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a:xfrm>
            <a:off x="838200" y="1825625"/>
            <a:ext cx="6026624" cy="4351338"/>
          </a:xfrm>
        </p:spPr>
        <p:txBody>
          <a:bodyPr/>
          <a:lstStyle/>
          <a:p>
            <a:r>
              <a:rPr lang="en-US" dirty="0"/>
              <a:t>Richards and Jagger had to be convinced to write their own music.</a:t>
            </a:r>
          </a:p>
          <a:p>
            <a:r>
              <a:rPr lang="en-US" dirty="0"/>
              <a:t>First hit song: “Heart of Stone,” December 1964</a:t>
            </a:r>
          </a:p>
          <a:p>
            <a:r>
              <a:rPr lang="en-US" dirty="0">
                <a:hlinkClick r:id="rId2"/>
              </a:rPr>
              <a:t>https://www.youtube.com/watch?v=8aJmyIIFW6I</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3234" y="1825625"/>
            <a:ext cx="4310923" cy="4351338"/>
          </a:xfrm>
          <a:prstGeom prst="rect">
            <a:avLst/>
          </a:prstGeom>
        </p:spPr>
      </p:pic>
    </p:spTree>
    <p:extLst>
      <p:ext uri="{BB962C8B-B14F-4D97-AF65-F5344CB8AC3E}">
        <p14:creationId xmlns:p14="http://schemas.microsoft.com/office/powerpoint/2010/main" val="1739994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0427"/>
            <a:ext cx="11682484" cy="768216"/>
          </a:xfrm>
        </p:spPr>
        <p:txBody>
          <a:bodyPr>
            <a:noAutofit/>
          </a:bodyPr>
          <a:lstStyle/>
          <a:p>
            <a:r>
              <a:rPr lang="en-US" sz="4000" b="1" dirty="0"/>
              <a:t>Post-WWII European recovery,  Marshall Plan, 1948-1951</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089947433"/>
              </p:ext>
            </p:extLst>
          </p:nvPr>
        </p:nvGraphicFramePr>
        <p:xfrm>
          <a:off x="906350" y="1000333"/>
          <a:ext cx="10379299" cy="5699760"/>
        </p:xfrm>
        <a:graphic>
          <a:graphicData uri="http://schemas.openxmlformats.org/drawingml/2006/table">
            <a:tbl>
              <a:tblPr firstRow="1" bandRow="1">
                <a:tableStyleId>{5C22544A-7EE6-4342-B048-85BDC9FD1C3A}</a:tableStyleId>
              </a:tblPr>
              <a:tblGrid>
                <a:gridCol w="2624084">
                  <a:extLst>
                    <a:ext uri="{9D8B030D-6E8A-4147-A177-3AD203B41FA5}">
                      <a16:colId xmlns:a16="http://schemas.microsoft.com/office/drawing/2014/main" val="20000"/>
                    </a:ext>
                  </a:extLst>
                </a:gridCol>
                <a:gridCol w="2114961">
                  <a:extLst>
                    <a:ext uri="{9D8B030D-6E8A-4147-A177-3AD203B41FA5}">
                      <a16:colId xmlns:a16="http://schemas.microsoft.com/office/drawing/2014/main" val="20001"/>
                    </a:ext>
                  </a:extLst>
                </a:gridCol>
                <a:gridCol w="1896153">
                  <a:extLst>
                    <a:ext uri="{9D8B030D-6E8A-4147-A177-3AD203B41FA5}">
                      <a16:colId xmlns:a16="http://schemas.microsoft.com/office/drawing/2014/main" val="20002"/>
                    </a:ext>
                  </a:extLst>
                </a:gridCol>
                <a:gridCol w="1639048">
                  <a:extLst>
                    <a:ext uri="{9D8B030D-6E8A-4147-A177-3AD203B41FA5}">
                      <a16:colId xmlns:a16="http://schemas.microsoft.com/office/drawing/2014/main" val="20003"/>
                    </a:ext>
                  </a:extLst>
                </a:gridCol>
                <a:gridCol w="2105053">
                  <a:extLst>
                    <a:ext uri="{9D8B030D-6E8A-4147-A177-3AD203B41FA5}">
                      <a16:colId xmlns:a16="http://schemas.microsoft.com/office/drawing/2014/main" val="20004"/>
                    </a:ext>
                  </a:extLst>
                </a:gridCol>
              </a:tblGrid>
              <a:tr h="484845">
                <a:tc>
                  <a:txBody>
                    <a:bodyPr/>
                    <a:lstStyle/>
                    <a:p>
                      <a:pPr algn="ctr"/>
                      <a:r>
                        <a:rPr lang="en-US" sz="1400" dirty="0">
                          <a:effectLst/>
                        </a:rPr>
                        <a:t>Country</a:t>
                      </a:r>
                    </a:p>
                  </a:txBody>
                  <a:tcPr anchor="ctr"/>
                </a:tc>
                <a:tc>
                  <a:txBody>
                    <a:bodyPr/>
                    <a:lstStyle/>
                    <a:p>
                      <a:pPr algn="ctr"/>
                      <a:r>
                        <a:rPr lang="en-US" sz="1400" dirty="0">
                          <a:effectLst/>
                        </a:rPr>
                        <a:t>1948/49</a:t>
                      </a:r>
                      <a:br>
                        <a:rPr lang="en-US" sz="1400" dirty="0">
                          <a:effectLst/>
                        </a:rPr>
                      </a:br>
                      <a:r>
                        <a:rPr lang="en-US" sz="1400" dirty="0">
                          <a:effectLst/>
                        </a:rPr>
                        <a:t>($ millions)</a:t>
                      </a:r>
                    </a:p>
                  </a:txBody>
                  <a:tcPr marR="200025" anchor="ctr"/>
                </a:tc>
                <a:tc>
                  <a:txBody>
                    <a:bodyPr/>
                    <a:lstStyle/>
                    <a:p>
                      <a:pPr algn="ctr"/>
                      <a:r>
                        <a:rPr lang="en-US" sz="1400" dirty="0">
                          <a:effectLst/>
                        </a:rPr>
                        <a:t>1949/50</a:t>
                      </a:r>
                      <a:br>
                        <a:rPr lang="en-US" sz="1400" dirty="0">
                          <a:effectLst/>
                        </a:rPr>
                      </a:br>
                      <a:r>
                        <a:rPr lang="en-US" sz="1400" dirty="0">
                          <a:effectLst/>
                        </a:rPr>
                        <a:t>($ millions)</a:t>
                      </a:r>
                    </a:p>
                  </a:txBody>
                  <a:tcPr marR="200025" anchor="ctr"/>
                </a:tc>
                <a:tc>
                  <a:txBody>
                    <a:bodyPr/>
                    <a:lstStyle/>
                    <a:p>
                      <a:pPr algn="ctr"/>
                      <a:r>
                        <a:rPr lang="en-US" sz="1400" dirty="0">
                          <a:effectLst/>
                        </a:rPr>
                        <a:t>1950/51</a:t>
                      </a:r>
                      <a:br>
                        <a:rPr lang="en-US" sz="1400" dirty="0">
                          <a:effectLst/>
                        </a:rPr>
                      </a:br>
                      <a:r>
                        <a:rPr lang="en-US" sz="1400" dirty="0">
                          <a:effectLst/>
                        </a:rPr>
                        <a:t>($ millions)</a:t>
                      </a:r>
                    </a:p>
                  </a:txBody>
                  <a:tcPr marR="200025" anchor="ctr"/>
                </a:tc>
                <a:tc>
                  <a:txBody>
                    <a:bodyPr/>
                    <a:lstStyle/>
                    <a:p>
                      <a:pPr algn="ctr"/>
                      <a:r>
                        <a:rPr lang="en-US" sz="1400">
                          <a:effectLst/>
                        </a:rPr>
                        <a:t>Cumulative</a:t>
                      </a:r>
                      <a:br>
                        <a:rPr lang="en-US" sz="1400">
                          <a:effectLst/>
                        </a:rPr>
                      </a:br>
                      <a:r>
                        <a:rPr lang="en-US" sz="1400">
                          <a:effectLst/>
                        </a:rPr>
                        <a:t>($ millions)</a:t>
                      </a:r>
                    </a:p>
                  </a:txBody>
                  <a:tcPr marR="200025" anchor="ctr"/>
                </a:tc>
                <a:extLst>
                  <a:ext uri="{0D108BD9-81ED-4DB2-BD59-A6C34878D82A}">
                    <a16:rowId xmlns:a16="http://schemas.microsoft.com/office/drawing/2014/main" val="10000"/>
                  </a:ext>
                </a:extLst>
              </a:tr>
              <a:tr h="296730">
                <a:tc>
                  <a:txBody>
                    <a:bodyPr/>
                    <a:lstStyle/>
                    <a:p>
                      <a:r>
                        <a:rPr lang="en-US" sz="1400" dirty="0">
                          <a:effectLst/>
                        </a:rPr>
                        <a:t> </a:t>
                      </a:r>
                      <a:r>
                        <a:rPr lang="en-US" sz="1400" u="none" strike="noStrike" dirty="0">
                          <a:solidFill>
                            <a:srgbClr val="0B0080"/>
                          </a:solidFill>
                          <a:effectLst/>
                        </a:rPr>
                        <a:t>Iceland</a:t>
                      </a:r>
                      <a:endParaRPr lang="en-US" sz="1400" dirty="0">
                        <a:effectLst/>
                      </a:endParaRPr>
                    </a:p>
                  </a:txBody>
                  <a:tcPr anchor="ctr"/>
                </a:tc>
                <a:tc>
                  <a:txBody>
                    <a:bodyPr/>
                    <a:lstStyle/>
                    <a:p>
                      <a:pPr algn="ctr"/>
                      <a:r>
                        <a:rPr lang="en-US" sz="1400" dirty="0">
                          <a:effectLst/>
                        </a:rPr>
                        <a:t>6</a:t>
                      </a:r>
                    </a:p>
                  </a:txBody>
                  <a:tcPr anchor="ctr"/>
                </a:tc>
                <a:tc>
                  <a:txBody>
                    <a:bodyPr/>
                    <a:lstStyle/>
                    <a:p>
                      <a:pPr algn="ctr"/>
                      <a:r>
                        <a:rPr lang="en-US" sz="1400">
                          <a:effectLst/>
                        </a:rPr>
                        <a:t>22</a:t>
                      </a:r>
                    </a:p>
                  </a:txBody>
                  <a:tcPr anchor="ctr"/>
                </a:tc>
                <a:tc>
                  <a:txBody>
                    <a:bodyPr/>
                    <a:lstStyle/>
                    <a:p>
                      <a:pPr algn="ctr"/>
                      <a:r>
                        <a:rPr lang="en-US" sz="1400">
                          <a:effectLst/>
                        </a:rPr>
                        <a:t>15</a:t>
                      </a:r>
                    </a:p>
                  </a:txBody>
                  <a:tcPr anchor="ctr"/>
                </a:tc>
                <a:tc>
                  <a:txBody>
                    <a:bodyPr/>
                    <a:lstStyle/>
                    <a:p>
                      <a:pPr algn="ctr"/>
                      <a:r>
                        <a:rPr lang="en-US" sz="1400" b="1" dirty="0">
                          <a:effectLst/>
                        </a:rPr>
                        <a:t>43</a:t>
                      </a:r>
                    </a:p>
                  </a:txBody>
                  <a:tcPr anchor="ctr"/>
                </a:tc>
                <a:extLst>
                  <a:ext uri="{0D108BD9-81ED-4DB2-BD59-A6C34878D82A}">
                    <a16:rowId xmlns:a16="http://schemas.microsoft.com/office/drawing/2014/main" val="10001"/>
                  </a:ext>
                </a:extLst>
              </a:tr>
              <a:tr h="296730">
                <a:tc>
                  <a:txBody>
                    <a:bodyPr/>
                    <a:lstStyle/>
                    <a:p>
                      <a:r>
                        <a:rPr lang="en-US" sz="1400" dirty="0">
                          <a:effectLst/>
                        </a:rPr>
                        <a:t> </a:t>
                      </a:r>
                      <a:r>
                        <a:rPr lang="en-US" sz="1400" u="none" strike="noStrike" dirty="0">
                          <a:solidFill>
                            <a:srgbClr val="0B0080"/>
                          </a:solidFill>
                          <a:effectLst/>
                        </a:rPr>
                        <a:t>Portugal</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a:effectLst/>
                        </a:rPr>
                        <a:t>0</a:t>
                      </a:r>
                    </a:p>
                  </a:txBody>
                  <a:tcPr anchor="ctr"/>
                </a:tc>
                <a:tc>
                  <a:txBody>
                    <a:bodyPr/>
                    <a:lstStyle/>
                    <a:p>
                      <a:pPr algn="ctr"/>
                      <a:r>
                        <a:rPr lang="en-US" sz="1400">
                          <a:effectLst/>
                        </a:rPr>
                        <a:t>70</a:t>
                      </a:r>
                    </a:p>
                  </a:txBody>
                  <a:tcPr anchor="ctr"/>
                </a:tc>
                <a:tc>
                  <a:txBody>
                    <a:bodyPr/>
                    <a:lstStyle/>
                    <a:p>
                      <a:pPr algn="ctr"/>
                      <a:r>
                        <a:rPr lang="en-US" sz="1400" b="1" dirty="0">
                          <a:effectLst/>
                        </a:rPr>
                        <a:t>70</a:t>
                      </a:r>
                    </a:p>
                  </a:txBody>
                  <a:tcPr anchor="ctr"/>
                </a:tc>
                <a:extLst>
                  <a:ext uri="{0D108BD9-81ED-4DB2-BD59-A6C34878D82A}">
                    <a16:rowId xmlns:a16="http://schemas.microsoft.com/office/drawing/2014/main" val="10002"/>
                  </a:ext>
                </a:extLst>
              </a:tr>
              <a:tr h="296730">
                <a:tc>
                  <a:txBody>
                    <a:bodyPr/>
                    <a:lstStyle/>
                    <a:p>
                      <a:r>
                        <a:rPr lang="en-US" sz="1400" dirty="0">
                          <a:effectLst/>
                        </a:rPr>
                        <a:t> </a:t>
                      </a:r>
                      <a:r>
                        <a:rPr lang="en-US" sz="1400" u="none" strike="noStrike" dirty="0">
                          <a:solidFill>
                            <a:srgbClr val="0B0080"/>
                          </a:solidFill>
                          <a:effectLst/>
                        </a:rPr>
                        <a:t>Ireland</a:t>
                      </a:r>
                      <a:endParaRPr lang="en-US" sz="1400" dirty="0">
                        <a:effectLst/>
                      </a:endParaRPr>
                    </a:p>
                  </a:txBody>
                  <a:tcPr anchor="ctr"/>
                </a:tc>
                <a:tc>
                  <a:txBody>
                    <a:bodyPr/>
                    <a:lstStyle/>
                    <a:p>
                      <a:pPr algn="ctr"/>
                      <a:r>
                        <a:rPr lang="en-US" sz="1400" dirty="0">
                          <a:effectLst/>
                        </a:rPr>
                        <a:t>88</a:t>
                      </a:r>
                    </a:p>
                  </a:txBody>
                  <a:tcPr anchor="ctr"/>
                </a:tc>
                <a:tc>
                  <a:txBody>
                    <a:bodyPr/>
                    <a:lstStyle/>
                    <a:p>
                      <a:pPr algn="ctr"/>
                      <a:r>
                        <a:rPr lang="en-US" sz="1400" dirty="0">
                          <a:effectLst/>
                        </a:rPr>
                        <a:t>45</a:t>
                      </a:r>
                    </a:p>
                  </a:txBody>
                  <a:tcPr anchor="ctr"/>
                </a:tc>
                <a:tc>
                  <a:txBody>
                    <a:bodyPr/>
                    <a:lstStyle/>
                    <a:p>
                      <a:pPr algn="ctr"/>
                      <a:r>
                        <a:rPr lang="en-US" sz="1400">
                          <a:effectLst/>
                        </a:rPr>
                        <a:t>0</a:t>
                      </a:r>
                    </a:p>
                  </a:txBody>
                  <a:tcPr anchor="ctr"/>
                </a:tc>
                <a:tc>
                  <a:txBody>
                    <a:bodyPr/>
                    <a:lstStyle/>
                    <a:p>
                      <a:pPr algn="ctr"/>
                      <a:r>
                        <a:rPr lang="en-US" sz="1400" b="1" dirty="0">
                          <a:effectLst/>
                        </a:rPr>
                        <a:t>133</a:t>
                      </a:r>
                    </a:p>
                  </a:txBody>
                  <a:tcPr anchor="ctr"/>
                </a:tc>
                <a:extLst>
                  <a:ext uri="{0D108BD9-81ED-4DB2-BD59-A6C34878D82A}">
                    <a16:rowId xmlns:a16="http://schemas.microsoft.com/office/drawing/2014/main" val="10003"/>
                  </a:ext>
                </a:extLst>
              </a:tr>
              <a:tr h="296730">
                <a:tc>
                  <a:txBody>
                    <a:bodyPr/>
                    <a:lstStyle/>
                    <a:p>
                      <a:r>
                        <a:rPr lang="en-US" sz="1400" b="0" dirty="0">
                          <a:effectLst/>
                        </a:rPr>
                        <a:t> </a:t>
                      </a:r>
                      <a:r>
                        <a:rPr lang="en-US" sz="1400" b="0" u="none" strike="noStrike" dirty="0">
                          <a:solidFill>
                            <a:srgbClr val="0B0080"/>
                          </a:solidFill>
                          <a:effectLst/>
                        </a:rPr>
                        <a:t>Turkey</a:t>
                      </a:r>
                      <a:endParaRPr lang="en-US" sz="1400" b="0" dirty="0">
                        <a:effectLst/>
                      </a:endParaRPr>
                    </a:p>
                  </a:txBody>
                  <a:tcPr anchor="ctr"/>
                </a:tc>
                <a:tc>
                  <a:txBody>
                    <a:bodyPr/>
                    <a:lstStyle/>
                    <a:p>
                      <a:pPr algn="ctr"/>
                      <a:r>
                        <a:rPr lang="en-US" sz="1400" dirty="0">
                          <a:effectLst/>
                        </a:rPr>
                        <a:t>28</a:t>
                      </a:r>
                    </a:p>
                  </a:txBody>
                  <a:tcPr anchor="ctr"/>
                </a:tc>
                <a:tc>
                  <a:txBody>
                    <a:bodyPr/>
                    <a:lstStyle/>
                    <a:p>
                      <a:pPr algn="ctr"/>
                      <a:r>
                        <a:rPr lang="en-US" sz="1400" dirty="0">
                          <a:effectLst/>
                        </a:rPr>
                        <a:t>59</a:t>
                      </a:r>
                    </a:p>
                  </a:txBody>
                  <a:tcPr anchor="ctr"/>
                </a:tc>
                <a:tc>
                  <a:txBody>
                    <a:bodyPr/>
                    <a:lstStyle/>
                    <a:p>
                      <a:pPr algn="ctr"/>
                      <a:r>
                        <a:rPr lang="en-US" sz="1400">
                          <a:effectLst/>
                        </a:rPr>
                        <a:t>50</a:t>
                      </a:r>
                    </a:p>
                  </a:txBody>
                  <a:tcPr anchor="ctr"/>
                </a:tc>
                <a:tc>
                  <a:txBody>
                    <a:bodyPr/>
                    <a:lstStyle/>
                    <a:p>
                      <a:pPr algn="ctr"/>
                      <a:r>
                        <a:rPr lang="en-US" sz="1400" b="1" dirty="0">
                          <a:effectLst/>
                        </a:rPr>
                        <a:t>137</a:t>
                      </a:r>
                    </a:p>
                  </a:txBody>
                  <a:tcPr anchor="ctr"/>
                </a:tc>
                <a:extLst>
                  <a:ext uri="{0D108BD9-81ED-4DB2-BD59-A6C34878D82A}">
                    <a16:rowId xmlns:a16="http://schemas.microsoft.com/office/drawing/2014/main" val="10004"/>
                  </a:ext>
                </a:extLst>
              </a:tr>
              <a:tr h="296730">
                <a:tc>
                  <a:txBody>
                    <a:bodyPr/>
                    <a:lstStyle/>
                    <a:p>
                      <a:r>
                        <a:rPr lang="en-US" sz="1400" dirty="0">
                          <a:effectLst/>
                        </a:rPr>
                        <a:t>  </a:t>
                      </a:r>
                      <a:r>
                        <a:rPr lang="en-US" sz="1400" u="none" strike="noStrike" dirty="0">
                          <a:solidFill>
                            <a:srgbClr val="0B0080"/>
                          </a:solidFill>
                          <a:effectLst/>
                        </a:rPr>
                        <a:t>Switzerland</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dirty="0">
                          <a:effectLst/>
                        </a:rPr>
                        <a:t>0</a:t>
                      </a:r>
                    </a:p>
                  </a:txBody>
                  <a:tcPr anchor="ctr"/>
                </a:tc>
                <a:tc>
                  <a:txBody>
                    <a:bodyPr/>
                    <a:lstStyle/>
                    <a:p>
                      <a:pPr algn="ctr"/>
                      <a:r>
                        <a:rPr lang="en-US" sz="1400">
                          <a:effectLst/>
                        </a:rPr>
                        <a:t>250</a:t>
                      </a:r>
                    </a:p>
                  </a:txBody>
                  <a:tcPr anchor="ctr"/>
                </a:tc>
                <a:tc>
                  <a:txBody>
                    <a:bodyPr/>
                    <a:lstStyle/>
                    <a:p>
                      <a:pPr algn="ctr"/>
                      <a:r>
                        <a:rPr lang="en-US" sz="1400" b="1" dirty="0">
                          <a:effectLst/>
                        </a:rPr>
                        <a:t>250</a:t>
                      </a:r>
                    </a:p>
                  </a:txBody>
                  <a:tcPr anchor="ctr"/>
                </a:tc>
                <a:extLst>
                  <a:ext uri="{0D108BD9-81ED-4DB2-BD59-A6C34878D82A}">
                    <a16:rowId xmlns:a16="http://schemas.microsoft.com/office/drawing/2014/main" val="10005"/>
                  </a:ext>
                </a:extLst>
              </a:tr>
              <a:tr h="296730">
                <a:tc>
                  <a:txBody>
                    <a:bodyPr/>
                    <a:lstStyle/>
                    <a:p>
                      <a:r>
                        <a:rPr lang="en-US" sz="1400" dirty="0">
                          <a:effectLst/>
                        </a:rPr>
                        <a:t> </a:t>
                      </a:r>
                      <a:r>
                        <a:rPr lang="en-US" sz="1400" u="none" strike="noStrike" dirty="0">
                          <a:solidFill>
                            <a:srgbClr val="0B0080"/>
                          </a:solidFill>
                          <a:effectLst/>
                        </a:rPr>
                        <a:t>Sweden</a:t>
                      </a:r>
                      <a:endParaRPr lang="en-US" sz="1400" dirty="0">
                        <a:effectLst/>
                      </a:endParaRPr>
                    </a:p>
                  </a:txBody>
                  <a:tcPr anchor="ctr"/>
                </a:tc>
                <a:tc>
                  <a:txBody>
                    <a:bodyPr/>
                    <a:lstStyle/>
                    <a:p>
                      <a:pPr algn="ctr"/>
                      <a:r>
                        <a:rPr lang="en-US" sz="1400">
                          <a:effectLst/>
                        </a:rPr>
                        <a:t>39</a:t>
                      </a:r>
                    </a:p>
                  </a:txBody>
                  <a:tcPr anchor="ctr"/>
                </a:tc>
                <a:tc>
                  <a:txBody>
                    <a:bodyPr/>
                    <a:lstStyle/>
                    <a:p>
                      <a:pPr algn="ctr"/>
                      <a:r>
                        <a:rPr lang="en-US" sz="1400" dirty="0">
                          <a:effectLst/>
                        </a:rPr>
                        <a:t>48</a:t>
                      </a:r>
                    </a:p>
                  </a:txBody>
                  <a:tcPr anchor="ctr"/>
                </a:tc>
                <a:tc>
                  <a:txBody>
                    <a:bodyPr/>
                    <a:lstStyle/>
                    <a:p>
                      <a:pPr algn="ctr"/>
                      <a:r>
                        <a:rPr lang="en-US" sz="1400" dirty="0">
                          <a:effectLst/>
                        </a:rPr>
                        <a:t>260</a:t>
                      </a:r>
                    </a:p>
                  </a:txBody>
                  <a:tcPr anchor="ctr"/>
                </a:tc>
                <a:tc>
                  <a:txBody>
                    <a:bodyPr/>
                    <a:lstStyle/>
                    <a:p>
                      <a:pPr algn="ctr"/>
                      <a:r>
                        <a:rPr lang="en-US" sz="1400" b="1" dirty="0">
                          <a:effectLst/>
                        </a:rPr>
                        <a:t>347</a:t>
                      </a:r>
                    </a:p>
                  </a:txBody>
                  <a:tcPr anchor="ctr"/>
                </a:tc>
                <a:extLst>
                  <a:ext uri="{0D108BD9-81ED-4DB2-BD59-A6C34878D82A}">
                    <a16:rowId xmlns:a16="http://schemas.microsoft.com/office/drawing/2014/main" val="10006"/>
                  </a:ext>
                </a:extLst>
              </a:tr>
              <a:tr h="296730">
                <a:tc>
                  <a:txBody>
                    <a:bodyPr/>
                    <a:lstStyle/>
                    <a:p>
                      <a:r>
                        <a:rPr lang="en-US" sz="1400" dirty="0">
                          <a:effectLst/>
                        </a:rPr>
                        <a:t> </a:t>
                      </a:r>
                      <a:r>
                        <a:rPr lang="en-US" sz="1400" u="none" strike="noStrike" dirty="0">
                          <a:solidFill>
                            <a:srgbClr val="0B0080"/>
                          </a:solidFill>
                          <a:effectLst/>
                        </a:rPr>
                        <a:t>Norway</a:t>
                      </a:r>
                      <a:endParaRPr lang="en-US" sz="1400" dirty="0">
                        <a:effectLst/>
                      </a:endParaRPr>
                    </a:p>
                  </a:txBody>
                  <a:tcPr anchor="ctr"/>
                </a:tc>
                <a:tc>
                  <a:txBody>
                    <a:bodyPr/>
                    <a:lstStyle/>
                    <a:p>
                      <a:pPr algn="ctr"/>
                      <a:r>
                        <a:rPr lang="en-US" sz="1400">
                          <a:effectLst/>
                        </a:rPr>
                        <a:t>82</a:t>
                      </a:r>
                    </a:p>
                  </a:txBody>
                  <a:tcPr anchor="ctr"/>
                </a:tc>
                <a:tc>
                  <a:txBody>
                    <a:bodyPr/>
                    <a:lstStyle/>
                    <a:p>
                      <a:pPr algn="ctr"/>
                      <a:r>
                        <a:rPr lang="en-US" sz="1400" dirty="0">
                          <a:effectLst/>
                        </a:rPr>
                        <a:t>90</a:t>
                      </a:r>
                    </a:p>
                  </a:txBody>
                  <a:tcPr anchor="ctr"/>
                </a:tc>
                <a:tc>
                  <a:txBody>
                    <a:bodyPr/>
                    <a:lstStyle/>
                    <a:p>
                      <a:pPr algn="ctr"/>
                      <a:r>
                        <a:rPr lang="en-US" sz="1400" dirty="0">
                          <a:effectLst/>
                        </a:rPr>
                        <a:t>200</a:t>
                      </a:r>
                    </a:p>
                  </a:txBody>
                  <a:tcPr anchor="ctr"/>
                </a:tc>
                <a:tc>
                  <a:txBody>
                    <a:bodyPr/>
                    <a:lstStyle/>
                    <a:p>
                      <a:pPr algn="ctr"/>
                      <a:r>
                        <a:rPr lang="en-US" sz="1400" b="1" dirty="0">
                          <a:effectLst/>
                        </a:rPr>
                        <a:t>372</a:t>
                      </a:r>
                    </a:p>
                  </a:txBody>
                  <a:tcPr anchor="ctr"/>
                </a:tc>
                <a:extLst>
                  <a:ext uri="{0D108BD9-81ED-4DB2-BD59-A6C34878D82A}">
                    <a16:rowId xmlns:a16="http://schemas.microsoft.com/office/drawing/2014/main" val="10007"/>
                  </a:ext>
                </a:extLst>
              </a:tr>
              <a:tr h="296730">
                <a:tc>
                  <a:txBody>
                    <a:bodyPr/>
                    <a:lstStyle/>
                    <a:p>
                      <a:r>
                        <a:rPr lang="en-US" sz="1400" dirty="0">
                          <a:effectLst/>
                        </a:rPr>
                        <a:t> </a:t>
                      </a:r>
                      <a:r>
                        <a:rPr lang="en-US" sz="1400" u="none" strike="noStrike" dirty="0">
                          <a:solidFill>
                            <a:srgbClr val="0B0080"/>
                          </a:solidFill>
                          <a:effectLst/>
                        </a:rPr>
                        <a:t>Greece</a:t>
                      </a:r>
                      <a:endParaRPr lang="en-US" sz="1400" dirty="0">
                        <a:effectLst/>
                      </a:endParaRPr>
                    </a:p>
                  </a:txBody>
                  <a:tcPr anchor="ctr"/>
                </a:tc>
                <a:tc>
                  <a:txBody>
                    <a:bodyPr/>
                    <a:lstStyle/>
                    <a:p>
                      <a:pPr algn="ctr"/>
                      <a:r>
                        <a:rPr lang="en-US" sz="1400">
                          <a:effectLst/>
                        </a:rPr>
                        <a:t>175</a:t>
                      </a:r>
                    </a:p>
                  </a:txBody>
                  <a:tcPr anchor="ctr"/>
                </a:tc>
                <a:tc>
                  <a:txBody>
                    <a:bodyPr/>
                    <a:lstStyle/>
                    <a:p>
                      <a:pPr algn="ctr"/>
                      <a:r>
                        <a:rPr lang="en-US" sz="1400" dirty="0">
                          <a:effectLst/>
                        </a:rPr>
                        <a:t>156</a:t>
                      </a:r>
                    </a:p>
                  </a:txBody>
                  <a:tcPr anchor="ctr"/>
                </a:tc>
                <a:tc>
                  <a:txBody>
                    <a:bodyPr/>
                    <a:lstStyle/>
                    <a:p>
                      <a:pPr algn="ctr"/>
                      <a:r>
                        <a:rPr lang="en-US" sz="1400" dirty="0">
                          <a:effectLst/>
                        </a:rPr>
                        <a:t>45</a:t>
                      </a:r>
                    </a:p>
                  </a:txBody>
                  <a:tcPr anchor="ctr"/>
                </a:tc>
                <a:tc>
                  <a:txBody>
                    <a:bodyPr/>
                    <a:lstStyle/>
                    <a:p>
                      <a:pPr algn="ctr"/>
                      <a:r>
                        <a:rPr lang="en-US" sz="1400" b="1" dirty="0">
                          <a:effectLst/>
                        </a:rPr>
                        <a:t>376</a:t>
                      </a:r>
                    </a:p>
                  </a:txBody>
                  <a:tcPr anchor="ctr"/>
                </a:tc>
                <a:extLst>
                  <a:ext uri="{0D108BD9-81ED-4DB2-BD59-A6C34878D82A}">
                    <a16:rowId xmlns:a16="http://schemas.microsoft.com/office/drawing/2014/main" val="10008"/>
                  </a:ext>
                </a:extLst>
              </a:tr>
              <a:tr h="296730">
                <a:tc>
                  <a:txBody>
                    <a:bodyPr/>
                    <a:lstStyle/>
                    <a:p>
                      <a:r>
                        <a:rPr lang="en-US" sz="1400" dirty="0">
                          <a:effectLst/>
                        </a:rPr>
                        <a:t> </a:t>
                      </a:r>
                      <a:r>
                        <a:rPr lang="en-US" sz="1400" u="none" strike="noStrike" dirty="0">
                          <a:solidFill>
                            <a:srgbClr val="0B0080"/>
                          </a:solidFill>
                          <a:effectLst/>
                        </a:rPr>
                        <a:t>Denmark</a:t>
                      </a:r>
                      <a:endParaRPr lang="en-US" sz="1400" dirty="0">
                        <a:effectLst/>
                      </a:endParaRPr>
                    </a:p>
                  </a:txBody>
                  <a:tcPr anchor="ctr"/>
                </a:tc>
                <a:tc>
                  <a:txBody>
                    <a:bodyPr/>
                    <a:lstStyle/>
                    <a:p>
                      <a:pPr algn="ctr"/>
                      <a:r>
                        <a:rPr lang="en-US" sz="1400">
                          <a:effectLst/>
                        </a:rPr>
                        <a:t>103</a:t>
                      </a:r>
                    </a:p>
                  </a:txBody>
                  <a:tcPr anchor="ctr"/>
                </a:tc>
                <a:tc>
                  <a:txBody>
                    <a:bodyPr/>
                    <a:lstStyle/>
                    <a:p>
                      <a:pPr algn="ctr"/>
                      <a:r>
                        <a:rPr lang="en-US" sz="1400">
                          <a:effectLst/>
                        </a:rPr>
                        <a:t>87</a:t>
                      </a:r>
                    </a:p>
                  </a:txBody>
                  <a:tcPr anchor="ctr"/>
                </a:tc>
                <a:tc>
                  <a:txBody>
                    <a:bodyPr/>
                    <a:lstStyle/>
                    <a:p>
                      <a:pPr algn="ctr"/>
                      <a:r>
                        <a:rPr lang="en-US" sz="1400" dirty="0">
                          <a:effectLst/>
                        </a:rPr>
                        <a:t>195</a:t>
                      </a:r>
                    </a:p>
                  </a:txBody>
                  <a:tcPr anchor="ctr"/>
                </a:tc>
                <a:tc>
                  <a:txBody>
                    <a:bodyPr/>
                    <a:lstStyle/>
                    <a:p>
                      <a:pPr algn="ctr"/>
                      <a:r>
                        <a:rPr lang="en-US" sz="1400" b="1" dirty="0">
                          <a:effectLst/>
                        </a:rPr>
                        <a:t>385</a:t>
                      </a:r>
                    </a:p>
                  </a:txBody>
                  <a:tcPr anchor="ctr"/>
                </a:tc>
                <a:extLst>
                  <a:ext uri="{0D108BD9-81ED-4DB2-BD59-A6C34878D82A}">
                    <a16:rowId xmlns:a16="http://schemas.microsoft.com/office/drawing/2014/main" val="10009"/>
                  </a:ext>
                </a:extLst>
              </a:tr>
              <a:tr h="296730">
                <a:tc>
                  <a:txBody>
                    <a:bodyPr/>
                    <a:lstStyle/>
                    <a:p>
                      <a:r>
                        <a:rPr lang="en-US" sz="1400" dirty="0">
                          <a:effectLst/>
                        </a:rPr>
                        <a:t> </a:t>
                      </a:r>
                      <a:r>
                        <a:rPr lang="en-US" sz="1400" u="none" strike="noStrike" dirty="0">
                          <a:solidFill>
                            <a:srgbClr val="0B0080"/>
                          </a:solidFill>
                          <a:effectLst/>
                        </a:rPr>
                        <a:t>Austria</a:t>
                      </a:r>
                      <a:endParaRPr lang="en-US" sz="1400" dirty="0">
                        <a:effectLst/>
                      </a:endParaRPr>
                    </a:p>
                  </a:txBody>
                  <a:tcPr anchor="ctr"/>
                </a:tc>
                <a:tc>
                  <a:txBody>
                    <a:bodyPr/>
                    <a:lstStyle/>
                    <a:p>
                      <a:pPr algn="ctr"/>
                      <a:r>
                        <a:rPr lang="en-US" sz="1400">
                          <a:effectLst/>
                        </a:rPr>
                        <a:t>232</a:t>
                      </a:r>
                    </a:p>
                  </a:txBody>
                  <a:tcPr anchor="ctr"/>
                </a:tc>
                <a:tc>
                  <a:txBody>
                    <a:bodyPr/>
                    <a:lstStyle/>
                    <a:p>
                      <a:pPr algn="ctr"/>
                      <a:r>
                        <a:rPr lang="en-US" sz="1400">
                          <a:effectLst/>
                        </a:rPr>
                        <a:t>166</a:t>
                      </a:r>
                    </a:p>
                  </a:txBody>
                  <a:tcPr anchor="ctr"/>
                </a:tc>
                <a:tc>
                  <a:txBody>
                    <a:bodyPr/>
                    <a:lstStyle/>
                    <a:p>
                      <a:pPr algn="ctr"/>
                      <a:r>
                        <a:rPr lang="en-US" sz="1400" dirty="0">
                          <a:effectLst/>
                        </a:rPr>
                        <a:t>70</a:t>
                      </a:r>
                    </a:p>
                  </a:txBody>
                  <a:tcPr anchor="ctr"/>
                </a:tc>
                <a:tc>
                  <a:txBody>
                    <a:bodyPr/>
                    <a:lstStyle/>
                    <a:p>
                      <a:pPr algn="ctr"/>
                      <a:r>
                        <a:rPr lang="en-US" sz="1400" b="1" dirty="0">
                          <a:effectLst/>
                        </a:rPr>
                        <a:t>468</a:t>
                      </a:r>
                    </a:p>
                  </a:txBody>
                  <a:tcPr anchor="ctr"/>
                </a:tc>
                <a:extLst>
                  <a:ext uri="{0D108BD9-81ED-4DB2-BD59-A6C34878D82A}">
                    <a16:rowId xmlns:a16="http://schemas.microsoft.com/office/drawing/2014/main" val="10010"/>
                  </a:ext>
                </a:extLst>
              </a:tr>
              <a:tr h="296730">
                <a:tc>
                  <a:txBody>
                    <a:bodyPr/>
                    <a:lstStyle/>
                    <a:p>
                      <a:r>
                        <a:rPr lang="en-US" sz="1400" dirty="0">
                          <a:effectLst/>
                        </a:rPr>
                        <a:t> </a:t>
                      </a:r>
                      <a:r>
                        <a:rPr lang="en-US" sz="1400" u="none" strike="noStrike" dirty="0">
                          <a:solidFill>
                            <a:srgbClr val="0B0080"/>
                          </a:solidFill>
                          <a:effectLst/>
                        </a:rPr>
                        <a:t>Belgium</a:t>
                      </a:r>
                      <a:r>
                        <a:rPr lang="en-US" sz="1400" dirty="0">
                          <a:effectLst/>
                        </a:rPr>
                        <a:t> and  </a:t>
                      </a:r>
                      <a:r>
                        <a:rPr lang="en-US" sz="1400" u="none" strike="noStrike" dirty="0">
                          <a:solidFill>
                            <a:srgbClr val="0B0080"/>
                          </a:solidFill>
                          <a:effectLst/>
                        </a:rPr>
                        <a:t>Luxembourg</a:t>
                      </a:r>
                      <a:endParaRPr lang="en-US" sz="1400" dirty="0">
                        <a:effectLst/>
                      </a:endParaRPr>
                    </a:p>
                  </a:txBody>
                  <a:tcPr anchor="ctr"/>
                </a:tc>
                <a:tc>
                  <a:txBody>
                    <a:bodyPr/>
                    <a:lstStyle/>
                    <a:p>
                      <a:pPr algn="ctr"/>
                      <a:r>
                        <a:rPr lang="en-US" sz="1400">
                          <a:effectLst/>
                        </a:rPr>
                        <a:t>195</a:t>
                      </a:r>
                    </a:p>
                  </a:txBody>
                  <a:tcPr anchor="ctr"/>
                </a:tc>
                <a:tc>
                  <a:txBody>
                    <a:bodyPr/>
                    <a:lstStyle/>
                    <a:p>
                      <a:pPr algn="ctr"/>
                      <a:r>
                        <a:rPr lang="en-US" sz="1400">
                          <a:effectLst/>
                        </a:rPr>
                        <a:t>222</a:t>
                      </a:r>
                    </a:p>
                  </a:txBody>
                  <a:tcPr anchor="ctr"/>
                </a:tc>
                <a:tc>
                  <a:txBody>
                    <a:bodyPr/>
                    <a:lstStyle/>
                    <a:p>
                      <a:pPr algn="ctr"/>
                      <a:r>
                        <a:rPr lang="en-US" sz="1400" dirty="0">
                          <a:effectLst/>
                        </a:rPr>
                        <a:t>360</a:t>
                      </a:r>
                    </a:p>
                  </a:txBody>
                  <a:tcPr anchor="ctr"/>
                </a:tc>
                <a:tc>
                  <a:txBody>
                    <a:bodyPr/>
                    <a:lstStyle/>
                    <a:p>
                      <a:pPr algn="ctr"/>
                      <a:r>
                        <a:rPr lang="en-US" sz="1400" b="1" dirty="0">
                          <a:effectLst/>
                        </a:rPr>
                        <a:t>777</a:t>
                      </a:r>
                    </a:p>
                  </a:txBody>
                  <a:tcPr anchor="ctr"/>
                </a:tc>
                <a:extLst>
                  <a:ext uri="{0D108BD9-81ED-4DB2-BD59-A6C34878D82A}">
                    <a16:rowId xmlns:a16="http://schemas.microsoft.com/office/drawing/2014/main" val="10011"/>
                  </a:ext>
                </a:extLst>
              </a:tr>
              <a:tr h="296730">
                <a:tc>
                  <a:txBody>
                    <a:bodyPr/>
                    <a:lstStyle/>
                    <a:p>
                      <a:r>
                        <a:rPr lang="en-US" sz="1400" dirty="0">
                          <a:effectLst/>
                        </a:rPr>
                        <a:t> </a:t>
                      </a:r>
                      <a:r>
                        <a:rPr lang="en-US" sz="1400" u="none" strike="noStrike" dirty="0">
                          <a:solidFill>
                            <a:srgbClr val="0B0080"/>
                          </a:solidFill>
                          <a:effectLst/>
                        </a:rPr>
                        <a:t>Netherlands</a:t>
                      </a:r>
                      <a:endParaRPr lang="en-US" sz="1400" dirty="0">
                        <a:effectLst/>
                      </a:endParaRPr>
                    </a:p>
                  </a:txBody>
                  <a:tcPr anchor="ctr"/>
                </a:tc>
                <a:tc>
                  <a:txBody>
                    <a:bodyPr/>
                    <a:lstStyle/>
                    <a:p>
                      <a:pPr algn="ctr"/>
                      <a:r>
                        <a:rPr lang="en-US" sz="1400">
                          <a:effectLst/>
                        </a:rPr>
                        <a:t>471</a:t>
                      </a:r>
                    </a:p>
                  </a:txBody>
                  <a:tcPr anchor="ctr"/>
                </a:tc>
                <a:tc>
                  <a:txBody>
                    <a:bodyPr/>
                    <a:lstStyle/>
                    <a:p>
                      <a:pPr algn="ctr"/>
                      <a:r>
                        <a:rPr lang="en-US" sz="1400">
                          <a:effectLst/>
                        </a:rPr>
                        <a:t>302</a:t>
                      </a:r>
                    </a:p>
                  </a:txBody>
                  <a:tcPr anchor="ctr"/>
                </a:tc>
                <a:tc>
                  <a:txBody>
                    <a:bodyPr/>
                    <a:lstStyle/>
                    <a:p>
                      <a:pPr algn="ctr"/>
                      <a:r>
                        <a:rPr lang="en-US" sz="1400" dirty="0">
                          <a:effectLst/>
                        </a:rPr>
                        <a:t>355</a:t>
                      </a:r>
                    </a:p>
                  </a:txBody>
                  <a:tcPr anchor="ctr"/>
                </a:tc>
                <a:tc>
                  <a:txBody>
                    <a:bodyPr/>
                    <a:lstStyle/>
                    <a:p>
                      <a:pPr algn="ctr"/>
                      <a:r>
                        <a:rPr lang="en-US" sz="1400" b="1" dirty="0">
                          <a:effectLst/>
                        </a:rPr>
                        <a:t>1128</a:t>
                      </a:r>
                    </a:p>
                  </a:txBody>
                  <a:tcPr anchor="ctr"/>
                </a:tc>
                <a:extLst>
                  <a:ext uri="{0D108BD9-81ED-4DB2-BD59-A6C34878D82A}">
                    <a16:rowId xmlns:a16="http://schemas.microsoft.com/office/drawing/2014/main" val="10012"/>
                  </a:ext>
                </a:extLst>
              </a:tr>
              <a:tr h="296730">
                <a:tc>
                  <a:txBody>
                    <a:bodyPr/>
                    <a:lstStyle/>
                    <a:p>
                      <a:r>
                        <a:rPr lang="en-US" sz="1400" dirty="0">
                          <a:effectLst/>
                        </a:rPr>
                        <a:t> </a:t>
                      </a:r>
                      <a:r>
                        <a:rPr lang="en-US" sz="1400" u="none" strike="noStrike" dirty="0">
                          <a:solidFill>
                            <a:srgbClr val="0B0080"/>
                          </a:solidFill>
                          <a:effectLst/>
                        </a:rPr>
                        <a:t>Italy</a:t>
                      </a:r>
                      <a:r>
                        <a:rPr lang="en-US" sz="1400" dirty="0">
                          <a:effectLst/>
                        </a:rPr>
                        <a:t> and  </a:t>
                      </a:r>
                      <a:r>
                        <a:rPr lang="en-US" sz="1400" u="none" strike="noStrike" dirty="0">
                          <a:solidFill>
                            <a:srgbClr val="0B0080"/>
                          </a:solidFill>
                          <a:effectLst/>
                        </a:rPr>
                        <a:t>Trieste</a:t>
                      </a:r>
                      <a:endParaRPr lang="en-US" sz="1400" dirty="0">
                        <a:effectLst/>
                      </a:endParaRPr>
                    </a:p>
                  </a:txBody>
                  <a:tcPr anchor="ctr"/>
                </a:tc>
                <a:tc>
                  <a:txBody>
                    <a:bodyPr/>
                    <a:lstStyle/>
                    <a:p>
                      <a:pPr algn="ctr"/>
                      <a:r>
                        <a:rPr lang="en-US" sz="1400">
                          <a:effectLst/>
                        </a:rPr>
                        <a:t>594</a:t>
                      </a:r>
                    </a:p>
                  </a:txBody>
                  <a:tcPr anchor="ctr"/>
                </a:tc>
                <a:tc>
                  <a:txBody>
                    <a:bodyPr/>
                    <a:lstStyle/>
                    <a:p>
                      <a:pPr algn="ctr"/>
                      <a:r>
                        <a:rPr lang="en-US" sz="1400">
                          <a:effectLst/>
                        </a:rPr>
                        <a:t>405</a:t>
                      </a:r>
                    </a:p>
                  </a:txBody>
                  <a:tcPr anchor="ctr"/>
                </a:tc>
                <a:tc>
                  <a:txBody>
                    <a:bodyPr/>
                    <a:lstStyle/>
                    <a:p>
                      <a:pPr algn="ctr"/>
                      <a:r>
                        <a:rPr lang="en-US" sz="1400">
                          <a:effectLst/>
                        </a:rPr>
                        <a:t>205</a:t>
                      </a:r>
                    </a:p>
                  </a:txBody>
                  <a:tcPr anchor="ctr"/>
                </a:tc>
                <a:tc>
                  <a:txBody>
                    <a:bodyPr/>
                    <a:lstStyle/>
                    <a:p>
                      <a:pPr algn="ctr"/>
                      <a:r>
                        <a:rPr lang="en-US" sz="1400" b="1" dirty="0">
                          <a:effectLst/>
                        </a:rPr>
                        <a:t>1204</a:t>
                      </a:r>
                    </a:p>
                  </a:txBody>
                  <a:tcPr anchor="ctr"/>
                </a:tc>
                <a:extLst>
                  <a:ext uri="{0D108BD9-81ED-4DB2-BD59-A6C34878D82A}">
                    <a16:rowId xmlns:a16="http://schemas.microsoft.com/office/drawing/2014/main" val="10013"/>
                  </a:ext>
                </a:extLst>
              </a:tr>
              <a:tr h="296730">
                <a:tc>
                  <a:txBody>
                    <a:bodyPr/>
                    <a:lstStyle/>
                    <a:p>
                      <a:r>
                        <a:rPr lang="en-US" sz="1400" dirty="0">
                          <a:effectLst/>
                        </a:rPr>
                        <a:t> </a:t>
                      </a:r>
                      <a:r>
                        <a:rPr lang="en-US" sz="1400" u="none" strike="noStrike" dirty="0">
                          <a:solidFill>
                            <a:srgbClr val="0B0080"/>
                          </a:solidFill>
                          <a:effectLst/>
                        </a:rPr>
                        <a:t>West Germany</a:t>
                      </a:r>
                      <a:endParaRPr lang="en-US" sz="1400" dirty="0">
                        <a:effectLst/>
                      </a:endParaRPr>
                    </a:p>
                  </a:txBody>
                  <a:tcPr anchor="ctr"/>
                </a:tc>
                <a:tc>
                  <a:txBody>
                    <a:bodyPr/>
                    <a:lstStyle/>
                    <a:p>
                      <a:pPr algn="ctr"/>
                      <a:r>
                        <a:rPr lang="en-US" sz="1400">
                          <a:effectLst/>
                        </a:rPr>
                        <a:t>510</a:t>
                      </a:r>
                    </a:p>
                  </a:txBody>
                  <a:tcPr anchor="ctr"/>
                </a:tc>
                <a:tc>
                  <a:txBody>
                    <a:bodyPr/>
                    <a:lstStyle/>
                    <a:p>
                      <a:pPr algn="ctr"/>
                      <a:r>
                        <a:rPr lang="en-US" sz="1400">
                          <a:effectLst/>
                        </a:rPr>
                        <a:t>438</a:t>
                      </a:r>
                    </a:p>
                  </a:txBody>
                  <a:tcPr anchor="ctr"/>
                </a:tc>
                <a:tc>
                  <a:txBody>
                    <a:bodyPr/>
                    <a:lstStyle/>
                    <a:p>
                      <a:pPr algn="ctr"/>
                      <a:r>
                        <a:rPr lang="en-US" sz="1400">
                          <a:effectLst/>
                        </a:rPr>
                        <a:t>500</a:t>
                      </a:r>
                    </a:p>
                  </a:txBody>
                  <a:tcPr anchor="ctr"/>
                </a:tc>
                <a:tc>
                  <a:txBody>
                    <a:bodyPr/>
                    <a:lstStyle/>
                    <a:p>
                      <a:pPr algn="ctr"/>
                      <a:r>
                        <a:rPr lang="en-US" sz="1400" b="1" dirty="0">
                          <a:effectLst/>
                        </a:rPr>
                        <a:t>1448</a:t>
                      </a:r>
                    </a:p>
                  </a:txBody>
                  <a:tcPr anchor="ctr"/>
                </a:tc>
                <a:extLst>
                  <a:ext uri="{0D108BD9-81ED-4DB2-BD59-A6C34878D82A}">
                    <a16:rowId xmlns:a16="http://schemas.microsoft.com/office/drawing/2014/main" val="10014"/>
                  </a:ext>
                </a:extLst>
              </a:tr>
              <a:tr h="296730">
                <a:tc>
                  <a:txBody>
                    <a:bodyPr/>
                    <a:lstStyle/>
                    <a:p>
                      <a:r>
                        <a:rPr lang="en-US" sz="1400" dirty="0">
                          <a:effectLst/>
                        </a:rPr>
                        <a:t> </a:t>
                      </a:r>
                      <a:r>
                        <a:rPr lang="en-US" sz="1400" u="none" strike="noStrike" dirty="0">
                          <a:solidFill>
                            <a:srgbClr val="0B0080"/>
                          </a:solidFill>
                          <a:effectLst/>
                        </a:rPr>
                        <a:t>France</a:t>
                      </a:r>
                      <a:endParaRPr lang="en-US" sz="1400" dirty="0">
                        <a:effectLst/>
                      </a:endParaRPr>
                    </a:p>
                  </a:txBody>
                  <a:tcPr anchor="ctr"/>
                </a:tc>
                <a:tc>
                  <a:txBody>
                    <a:bodyPr/>
                    <a:lstStyle/>
                    <a:p>
                      <a:pPr algn="ctr"/>
                      <a:r>
                        <a:rPr lang="en-US" sz="1400">
                          <a:effectLst/>
                        </a:rPr>
                        <a:t>1085</a:t>
                      </a:r>
                    </a:p>
                  </a:txBody>
                  <a:tcPr anchor="ctr"/>
                </a:tc>
                <a:tc>
                  <a:txBody>
                    <a:bodyPr/>
                    <a:lstStyle/>
                    <a:p>
                      <a:pPr algn="ctr"/>
                      <a:r>
                        <a:rPr lang="en-US" sz="1400">
                          <a:effectLst/>
                        </a:rPr>
                        <a:t>691</a:t>
                      </a:r>
                    </a:p>
                  </a:txBody>
                  <a:tcPr anchor="ctr"/>
                </a:tc>
                <a:tc>
                  <a:txBody>
                    <a:bodyPr/>
                    <a:lstStyle/>
                    <a:p>
                      <a:pPr algn="ctr"/>
                      <a:r>
                        <a:rPr lang="en-US" sz="1400">
                          <a:effectLst/>
                        </a:rPr>
                        <a:t>520</a:t>
                      </a:r>
                    </a:p>
                  </a:txBody>
                  <a:tcPr anchor="ctr"/>
                </a:tc>
                <a:tc>
                  <a:txBody>
                    <a:bodyPr/>
                    <a:lstStyle/>
                    <a:p>
                      <a:pPr algn="ctr"/>
                      <a:r>
                        <a:rPr lang="en-US" sz="1400" b="1" dirty="0">
                          <a:effectLst/>
                        </a:rPr>
                        <a:t>2296</a:t>
                      </a:r>
                    </a:p>
                  </a:txBody>
                  <a:tcPr anchor="ctr"/>
                </a:tc>
                <a:extLst>
                  <a:ext uri="{0D108BD9-81ED-4DB2-BD59-A6C34878D82A}">
                    <a16:rowId xmlns:a16="http://schemas.microsoft.com/office/drawing/2014/main" val="10015"/>
                  </a:ext>
                </a:extLst>
              </a:tr>
              <a:tr h="296730">
                <a:tc>
                  <a:txBody>
                    <a:bodyPr/>
                    <a:lstStyle/>
                    <a:p>
                      <a:r>
                        <a:rPr lang="en-US" sz="1400" dirty="0">
                          <a:effectLst/>
                        </a:rPr>
                        <a:t> </a:t>
                      </a:r>
                      <a:r>
                        <a:rPr lang="en-US" sz="1400" b="1" u="none" strike="noStrike" dirty="0">
                          <a:solidFill>
                            <a:srgbClr val="0B0080"/>
                          </a:solidFill>
                          <a:effectLst/>
                        </a:rPr>
                        <a:t>United Kingdom</a:t>
                      </a:r>
                      <a:endParaRPr lang="en-US" sz="1400" b="1" dirty="0">
                        <a:effectLst/>
                      </a:endParaRPr>
                    </a:p>
                  </a:txBody>
                  <a:tcPr anchor="ctr"/>
                </a:tc>
                <a:tc>
                  <a:txBody>
                    <a:bodyPr/>
                    <a:lstStyle/>
                    <a:p>
                      <a:pPr algn="ctr"/>
                      <a:r>
                        <a:rPr lang="en-US" sz="1400">
                          <a:effectLst/>
                        </a:rPr>
                        <a:t>1316</a:t>
                      </a:r>
                    </a:p>
                  </a:txBody>
                  <a:tcPr anchor="ctr"/>
                </a:tc>
                <a:tc>
                  <a:txBody>
                    <a:bodyPr/>
                    <a:lstStyle/>
                    <a:p>
                      <a:pPr algn="ctr"/>
                      <a:r>
                        <a:rPr lang="en-US" sz="1400">
                          <a:effectLst/>
                        </a:rPr>
                        <a:t>921</a:t>
                      </a:r>
                    </a:p>
                  </a:txBody>
                  <a:tcPr anchor="ctr"/>
                </a:tc>
                <a:tc>
                  <a:txBody>
                    <a:bodyPr/>
                    <a:lstStyle/>
                    <a:p>
                      <a:pPr algn="ctr"/>
                      <a:r>
                        <a:rPr lang="en-US" sz="1400">
                          <a:effectLst/>
                        </a:rPr>
                        <a:t>1060</a:t>
                      </a:r>
                    </a:p>
                  </a:txBody>
                  <a:tcPr anchor="ctr"/>
                </a:tc>
                <a:tc>
                  <a:txBody>
                    <a:bodyPr/>
                    <a:lstStyle/>
                    <a:p>
                      <a:pPr algn="ctr"/>
                      <a:r>
                        <a:rPr lang="en-US" sz="1400" b="1" dirty="0">
                          <a:effectLst/>
                        </a:rPr>
                        <a:t>3297</a:t>
                      </a:r>
                    </a:p>
                  </a:txBody>
                  <a:tcPr anchor="ctr"/>
                </a:tc>
                <a:extLst>
                  <a:ext uri="{0D108BD9-81ED-4DB2-BD59-A6C34878D82A}">
                    <a16:rowId xmlns:a16="http://schemas.microsoft.com/office/drawing/2014/main" val="10016"/>
                  </a:ext>
                </a:extLst>
              </a:tr>
              <a:tr h="296730">
                <a:tc>
                  <a:txBody>
                    <a:bodyPr/>
                    <a:lstStyle/>
                    <a:p>
                      <a:pPr algn="ctr"/>
                      <a:r>
                        <a:rPr lang="en-US" sz="1400" b="1" dirty="0">
                          <a:effectLst/>
                        </a:rPr>
                        <a:t>Totals</a:t>
                      </a:r>
                      <a:endParaRPr lang="en-US" sz="1400" dirty="0">
                        <a:effectLst/>
                      </a:endParaRPr>
                    </a:p>
                  </a:txBody>
                  <a:tcPr anchor="ctr"/>
                </a:tc>
                <a:tc>
                  <a:txBody>
                    <a:bodyPr/>
                    <a:lstStyle/>
                    <a:p>
                      <a:pPr algn="ctr"/>
                      <a:r>
                        <a:rPr lang="en-US" sz="1400">
                          <a:effectLst/>
                        </a:rPr>
                        <a:t>4,924</a:t>
                      </a:r>
                    </a:p>
                  </a:txBody>
                  <a:tcPr anchor="ctr"/>
                </a:tc>
                <a:tc>
                  <a:txBody>
                    <a:bodyPr/>
                    <a:lstStyle/>
                    <a:p>
                      <a:pPr algn="ctr"/>
                      <a:r>
                        <a:rPr lang="en-US" sz="1400" dirty="0">
                          <a:effectLst/>
                        </a:rPr>
                        <a:t>3,652</a:t>
                      </a:r>
                    </a:p>
                  </a:txBody>
                  <a:tcPr anchor="ctr"/>
                </a:tc>
                <a:tc>
                  <a:txBody>
                    <a:bodyPr/>
                    <a:lstStyle/>
                    <a:p>
                      <a:pPr algn="ctr"/>
                      <a:r>
                        <a:rPr lang="en-US" sz="1400">
                          <a:effectLst/>
                        </a:rPr>
                        <a:t>4,155</a:t>
                      </a:r>
                    </a:p>
                  </a:txBody>
                  <a:tcPr anchor="ctr"/>
                </a:tc>
                <a:tc>
                  <a:txBody>
                    <a:bodyPr/>
                    <a:lstStyle/>
                    <a:p>
                      <a:pPr algn="ctr"/>
                      <a:r>
                        <a:rPr lang="en-US" sz="1400" b="1" dirty="0">
                          <a:effectLst/>
                        </a:rPr>
                        <a:t>12,731</a:t>
                      </a:r>
                    </a:p>
                  </a:txBody>
                  <a:tcPr anchor="ct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6588459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t>The Animals, 1963-1969</a:t>
            </a:r>
          </a:p>
        </p:txBody>
      </p:sp>
      <p:sp>
        <p:nvSpPr>
          <p:cNvPr id="3" name="Content Placeholder 2"/>
          <p:cNvSpPr>
            <a:spLocks noGrp="1"/>
          </p:cNvSpPr>
          <p:nvPr>
            <p:ph idx="1"/>
          </p:nvPr>
        </p:nvSpPr>
        <p:spPr>
          <a:xfrm>
            <a:off x="537328" y="1527142"/>
            <a:ext cx="10816472" cy="4649821"/>
          </a:xfrm>
        </p:spPr>
        <p:txBody>
          <a:bodyPr>
            <a:normAutofit/>
          </a:bodyPr>
          <a:lstStyle/>
          <a:p>
            <a:r>
              <a:rPr lang="en-US" dirty="0"/>
              <a:t>Newcastle upon Tyne</a:t>
            </a:r>
          </a:p>
          <a:p>
            <a:r>
              <a:rPr lang="en-US" dirty="0"/>
              <a:t>Eric Burdon (vocals)</a:t>
            </a:r>
          </a:p>
          <a:p>
            <a:r>
              <a:rPr lang="en-US" dirty="0"/>
              <a:t>Alan Price (organ and keyboards)</a:t>
            </a:r>
          </a:p>
          <a:p>
            <a:r>
              <a:rPr lang="en-US" dirty="0"/>
              <a:t>Hilton Valentine (guitar)</a:t>
            </a:r>
          </a:p>
          <a:p>
            <a:r>
              <a:rPr lang="en-US" dirty="0"/>
              <a:t>John Steel (drums)</a:t>
            </a:r>
          </a:p>
          <a:p>
            <a:r>
              <a:rPr lang="en-US" dirty="0"/>
              <a:t>Bryan "Chas" Chandler (bass)</a:t>
            </a:r>
          </a:p>
          <a:p>
            <a:r>
              <a:rPr lang="en-US" dirty="0"/>
              <a:t>Line-up changed many times, except Burdon</a:t>
            </a:r>
          </a:p>
          <a:p>
            <a:r>
              <a:rPr lang="en-US" dirty="0"/>
              <a:t>June 1964: “House of the Rising Sun” (recorded in </a:t>
            </a:r>
            <a:r>
              <a:rPr lang="en-US"/>
              <a:t>one take, May 18)</a:t>
            </a:r>
            <a:endParaRPr lang="en-US" dirty="0"/>
          </a:p>
          <a:p>
            <a:r>
              <a:rPr lang="en-US" dirty="0">
                <a:hlinkClick r:id="rId2"/>
              </a:rPr>
              <a:t>https://www.youtube.com/watch?v=PDKKeLhHgl8</a:t>
            </a:r>
            <a:endParaRPr lang="en-US" dirty="0"/>
          </a:p>
          <a:p>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9472" y="832514"/>
            <a:ext cx="3848099" cy="3848099"/>
          </a:xfrm>
          <a:prstGeom prst="rect">
            <a:avLst/>
          </a:prstGeom>
          <a:ln>
            <a:noFill/>
          </a:ln>
          <a:effectLst>
            <a:softEdge rad="112500"/>
          </a:effectLst>
        </p:spPr>
      </p:pic>
    </p:spTree>
    <p:extLst>
      <p:ext uri="{BB962C8B-B14F-4D97-AF65-F5344CB8AC3E}">
        <p14:creationId xmlns:p14="http://schemas.microsoft.com/office/powerpoint/2010/main" val="10164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4" y="365125"/>
            <a:ext cx="7861110" cy="767639"/>
          </a:xfrm>
        </p:spPr>
        <p:txBody>
          <a:bodyPr>
            <a:normAutofit fontScale="90000"/>
          </a:bodyPr>
          <a:lstStyle/>
          <a:p>
            <a:r>
              <a:rPr lang="en-US" sz="5400" b="1" dirty="0"/>
              <a:t>The Kinks, 1963-1996	</a:t>
            </a:r>
          </a:p>
        </p:txBody>
      </p:sp>
      <p:sp>
        <p:nvSpPr>
          <p:cNvPr id="3" name="Content Placeholder 2"/>
          <p:cNvSpPr>
            <a:spLocks noGrp="1"/>
          </p:cNvSpPr>
          <p:nvPr>
            <p:ph idx="1"/>
          </p:nvPr>
        </p:nvSpPr>
        <p:spPr>
          <a:xfrm>
            <a:off x="409434" y="1690688"/>
            <a:ext cx="6414447" cy="4351338"/>
          </a:xfrm>
        </p:spPr>
        <p:txBody>
          <a:bodyPr>
            <a:normAutofit/>
          </a:bodyPr>
          <a:lstStyle/>
          <a:p>
            <a:r>
              <a:rPr lang="en-US" dirty="0"/>
              <a:t>Ray Davies (rhythm guitar, lead vocals, main writer)</a:t>
            </a:r>
          </a:p>
          <a:p>
            <a:r>
              <a:rPr lang="en-US" dirty="0"/>
              <a:t>Dave Davies (lead guitar, vocals)</a:t>
            </a:r>
          </a:p>
          <a:p>
            <a:r>
              <a:rPr lang="en-US" dirty="0"/>
              <a:t>Pete </a:t>
            </a:r>
            <a:r>
              <a:rPr lang="en-US" dirty="0" err="1"/>
              <a:t>Quaife</a:t>
            </a:r>
            <a:r>
              <a:rPr lang="en-US" dirty="0"/>
              <a:t> (bass guitar)</a:t>
            </a:r>
          </a:p>
          <a:p>
            <a:r>
              <a:rPr lang="en-US" dirty="0"/>
              <a:t>Mick </a:t>
            </a:r>
            <a:r>
              <a:rPr lang="en-US" dirty="0" err="1"/>
              <a:t>Avory</a:t>
            </a:r>
            <a:r>
              <a:rPr lang="en-US" dirty="0"/>
              <a:t> (drums)</a:t>
            </a:r>
          </a:p>
          <a:p>
            <a:r>
              <a:rPr lang="en-US" dirty="0"/>
              <a:t>First hit, August 1964: “You really got me!”</a:t>
            </a:r>
          </a:p>
          <a:p>
            <a:r>
              <a:rPr lang="en-US" dirty="0">
                <a:hlinkClick r:id="rId2"/>
              </a:rPr>
              <a:t>https://www.youtube.com/watch?v=fTTsY-oz6Go</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2245" y="1388340"/>
            <a:ext cx="4902627" cy="4956033"/>
          </a:xfrm>
          <a:prstGeom prst="rect">
            <a:avLst/>
          </a:prstGeom>
        </p:spPr>
      </p:pic>
    </p:spTree>
    <p:extLst>
      <p:ext uri="{BB962C8B-B14F-4D97-AF65-F5344CB8AC3E}">
        <p14:creationId xmlns:p14="http://schemas.microsoft.com/office/powerpoint/2010/main" val="36494200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Kinks, 1963-1996</a:t>
            </a:r>
          </a:p>
        </p:txBody>
      </p:sp>
      <p:sp>
        <p:nvSpPr>
          <p:cNvPr id="3" name="Content Placeholder 2"/>
          <p:cNvSpPr>
            <a:spLocks noGrp="1"/>
          </p:cNvSpPr>
          <p:nvPr>
            <p:ph idx="1"/>
          </p:nvPr>
        </p:nvSpPr>
        <p:spPr/>
        <p:txBody>
          <a:bodyPr/>
          <a:lstStyle/>
          <a:p>
            <a:r>
              <a:rPr lang="en-US" dirty="0"/>
              <a:t>October 1964: “All day and all of the night”</a:t>
            </a:r>
          </a:p>
          <a:p>
            <a:r>
              <a:rPr lang="en-US" dirty="0">
                <a:hlinkClick r:id="rId2"/>
              </a:rPr>
              <a:t>https://www.youtube.com/watch?v=fOGMRnKl5co</a:t>
            </a:r>
            <a:endParaRPr lang="en-US" dirty="0"/>
          </a:p>
          <a:p>
            <a:r>
              <a:rPr lang="en-US" dirty="0"/>
              <a:t>Hectic touring: Australia, New Zealand, USA, India</a:t>
            </a:r>
          </a:p>
          <a:p>
            <a:r>
              <a:rPr lang="en-US" dirty="0"/>
              <a:t>Cardiff, 19 May 1965: Dave Davies and Mick </a:t>
            </a:r>
            <a:r>
              <a:rPr lang="en-US" dirty="0" err="1"/>
              <a:t>Avory</a:t>
            </a:r>
            <a:r>
              <a:rPr lang="en-US" dirty="0"/>
              <a:t> fought on stage after “Your really got me!” (Davies got 16 stitches)</a:t>
            </a:r>
          </a:p>
          <a:p>
            <a:r>
              <a:rPr lang="en-US" dirty="0"/>
              <a:t>The event: Davies hit hard: </a:t>
            </a:r>
            <a:r>
              <a:rPr lang="en-CA" dirty="0"/>
              <a:t>August 18, 1965</a:t>
            </a:r>
            <a:endParaRPr lang="en-US" dirty="0"/>
          </a:p>
          <a:p>
            <a:r>
              <a:rPr lang="en-US" dirty="0"/>
              <a:t>After summer USA tour, American Federation of Musicians refused permits for the group to appear in concerts for the next four years.</a:t>
            </a:r>
          </a:p>
          <a:p>
            <a:r>
              <a:rPr lang="en-US" dirty="0"/>
              <a:t>Cut off a major market.</a:t>
            </a:r>
          </a:p>
        </p:txBody>
      </p:sp>
    </p:spTree>
    <p:extLst>
      <p:ext uri="{BB962C8B-B14F-4D97-AF65-F5344CB8AC3E}">
        <p14:creationId xmlns:p14="http://schemas.microsoft.com/office/powerpoint/2010/main" val="1788871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t>The Who, 1964-1982</a:t>
            </a:r>
          </a:p>
        </p:txBody>
      </p:sp>
      <p:sp>
        <p:nvSpPr>
          <p:cNvPr id="3" name="Content Placeholder 2"/>
          <p:cNvSpPr>
            <a:spLocks noGrp="1"/>
          </p:cNvSpPr>
          <p:nvPr>
            <p:ph idx="1"/>
          </p:nvPr>
        </p:nvSpPr>
        <p:spPr>
          <a:xfrm>
            <a:off x="838200" y="1825625"/>
            <a:ext cx="5316940" cy="4351338"/>
          </a:xfrm>
        </p:spPr>
        <p:txBody>
          <a:bodyPr>
            <a:normAutofit fontScale="92500" lnSpcReduction="10000"/>
          </a:bodyPr>
          <a:lstStyle/>
          <a:p>
            <a:r>
              <a:rPr lang="en-US" dirty="0"/>
              <a:t>Pete Townshend (lead guitar, vocals, writer)</a:t>
            </a:r>
          </a:p>
          <a:p>
            <a:r>
              <a:rPr lang="en-US" dirty="0"/>
              <a:t>Roger </a:t>
            </a:r>
            <a:r>
              <a:rPr lang="en-US" dirty="0" err="1"/>
              <a:t>Daltrey</a:t>
            </a:r>
            <a:r>
              <a:rPr lang="en-US" dirty="0"/>
              <a:t> (vocals, guitar)</a:t>
            </a:r>
          </a:p>
          <a:p>
            <a:r>
              <a:rPr lang="en-US" dirty="0"/>
              <a:t>John </a:t>
            </a:r>
            <a:r>
              <a:rPr lang="en-US" dirty="0" err="1"/>
              <a:t>Entwhistle</a:t>
            </a:r>
            <a:r>
              <a:rPr lang="en-US" dirty="0"/>
              <a:t> (bass guitar)</a:t>
            </a:r>
          </a:p>
          <a:p>
            <a:r>
              <a:rPr lang="en-US" dirty="0"/>
              <a:t>Keith Moon (drums, crazy)</a:t>
            </a:r>
          </a:p>
          <a:p>
            <a:r>
              <a:rPr lang="en-US" dirty="0"/>
              <a:t>Mod Scene</a:t>
            </a:r>
          </a:p>
          <a:p>
            <a:r>
              <a:rPr lang="en-US" dirty="0"/>
              <a:t>December 1964: “I can’t explain”</a:t>
            </a:r>
          </a:p>
          <a:p>
            <a:r>
              <a:rPr lang="en-US" dirty="0"/>
              <a:t>Jimmy Page (rhythm guitar)</a:t>
            </a:r>
          </a:p>
          <a:p>
            <a:r>
              <a:rPr lang="en-US" dirty="0">
                <a:hlinkClick r:id="rId2"/>
              </a:rPr>
              <a:t>https://www.youtube.com/watch?v=h3h--K5928M</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503" y="1363637"/>
            <a:ext cx="5119049" cy="5119049"/>
          </a:xfrm>
          <a:prstGeom prst="rect">
            <a:avLst/>
          </a:prstGeom>
        </p:spPr>
      </p:pic>
    </p:spTree>
    <p:extLst>
      <p:ext uri="{BB962C8B-B14F-4D97-AF65-F5344CB8AC3E}">
        <p14:creationId xmlns:p14="http://schemas.microsoft.com/office/powerpoint/2010/main" val="37341468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“My Generation” October 1965	</a:t>
            </a:r>
          </a:p>
        </p:txBody>
      </p:sp>
      <p:sp>
        <p:nvSpPr>
          <p:cNvPr id="3" name="Content Placeholder 2"/>
          <p:cNvSpPr>
            <a:spLocks noGrp="1"/>
          </p:cNvSpPr>
          <p:nvPr>
            <p:ph idx="1"/>
          </p:nvPr>
        </p:nvSpPr>
        <p:spPr>
          <a:xfrm>
            <a:off x="474260" y="1770940"/>
            <a:ext cx="5621740" cy="4351338"/>
          </a:xfrm>
        </p:spPr>
        <p:txBody>
          <a:bodyPr>
            <a:normAutofit fontScale="85000" lnSpcReduction="20000"/>
          </a:bodyPr>
          <a:lstStyle/>
          <a:p>
            <a:r>
              <a:rPr lang="en-US" dirty="0"/>
              <a:t>The Queen Mother had Townshend’s old car (1935 Packard Hearse) towed from a street in Belgravia.</a:t>
            </a:r>
          </a:p>
          <a:p>
            <a:r>
              <a:rPr lang="en-US" dirty="0"/>
              <a:t>The Kinks “All Day and all of the night”</a:t>
            </a:r>
          </a:p>
          <a:p>
            <a:r>
              <a:rPr lang="en-US" dirty="0"/>
              <a:t>John Lee Hooker's "Stuttering Blues”</a:t>
            </a:r>
          </a:p>
          <a:p>
            <a:r>
              <a:rPr lang="en-US" dirty="0"/>
              <a:t>“Why don’t you all just f…… </a:t>
            </a:r>
            <a:r>
              <a:rPr lang="en-US" dirty="0" err="1"/>
              <a:t>ade</a:t>
            </a:r>
            <a:r>
              <a:rPr lang="en-US" dirty="0"/>
              <a:t> away?”</a:t>
            </a:r>
          </a:p>
          <a:p>
            <a:r>
              <a:rPr lang="en-US" dirty="0"/>
              <a:t>Became the anthem of 1960s generation.</a:t>
            </a:r>
          </a:p>
          <a:p>
            <a:endParaRPr lang="en-US" dirty="0">
              <a:hlinkClick r:id="rId2"/>
            </a:endParaRPr>
          </a:p>
          <a:p>
            <a:r>
              <a:rPr lang="en-US" dirty="0">
                <a:hlinkClick r:id="rId2"/>
              </a:rPr>
              <a:t>https://www.youtube.com/watch?v=594WLzzb3JI</a:t>
            </a:r>
            <a:endParaRPr lang="en-US" dirty="0"/>
          </a:p>
          <a:p>
            <a:r>
              <a:rPr lang="en-US" dirty="0">
                <a:hlinkClick r:id="rId3"/>
              </a:rPr>
              <a:t>https://www.youtube.com/watch?v=tdkROH7Exyg</a:t>
            </a:r>
            <a:endParaRPr lang="en-US" dirty="0"/>
          </a:p>
          <a:p>
            <a:endParaRPr lang="en-US" dirty="0"/>
          </a:p>
          <a:p>
            <a:endParaRPr lang="en-US" dirty="0"/>
          </a:p>
        </p:txBody>
      </p:sp>
      <p:sp>
        <p:nvSpPr>
          <p:cNvPr id="4" name="TextBox 3"/>
          <p:cNvSpPr txBox="1"/>
          <p:nvPr/>
        </p:nvSpPr>
        <p:spPr>
          <a:xfrm>
            <a:off x="6250675" y="1770940"/>
            <a:ext cx="574570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“People try to put us d-down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Just because we g-g-get around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Things they do look awful c-c-cold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I hope I die before I get 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p:txBody>
      </p:sp>
    </p:spTree>
    <p:extLst>
      <p:ext uri="{BB962C8B-B14F-4D97-AF65-F5344CB8AC3E}">
        <p14:creationId xmlns:p14="http://schemas.microsoft.com/office/powerpoint/2010/main" val="291930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Marshall Plan’s effects</a:t>
            </a:r>
          </a:p>
        </p:txBody>
      </p:sp>
      <p:sp>
        <p:nvSpPr>
          <p:cNvPr id="3" name="Content Placeholder 2"/>
          <p:cNvSpPr>
            <a:spLocks noGrp="1"/>
          </p:cNvSpPr>
          <p:nvPr>
            <p:ph idx="1"/>
          </p:nvPr>
        </p:nvSpPr>
        <p:spPr>
          <a:xfrm>
            <a:off x="838200" y="1825625"/>
            <a:ext cx="5821907" cy="4351338"/>
          </a:xfrm>
        </p:spPr>
        <p:txBody>
          <a:bodyPr/>
          <a:lstStyle/>
          <a:p>
            <a:r>
              <a:rPr lang="en-US" dirty="0"/>
              <a:t>Sped up economic recovery in western Europe.</a:t>
            </a:r>
          </a:p>
          <a:p>
            <a:r>
              <a:rPr lang="en-US" dirty="0"/>
              <a:t>Kept communists out of governments.</a:t>
            </a:r>
          </a:p>
          <a:p>
            <a:r>
              <a:rPr lang="en-US" dirty="0"/>
              <a:t>Encouraged European integration.</a:t>
            </a:r>
          </a:p>
          <a:p>
            <a:r>
              <a:rPr lang="en-US" dirty="0"/>
              <a:t>Americanized Europe.</a:t>
            </a:r>
          </a:p>
          <a:p>
            <a:r>
              <a:rPr lang="en-US" dirty="0"/>
              <a:t>Provided markets for US goods.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589" y="1068849"/>
            <a:ext cx="3882211" cy="5344615"/>
          </a:xfrm>
          <a:prstGeom prst="rect">
            <a:avLst/>
          </a:prstGeom>
          <a:ln>
            <a:noFill/>
          </a:ln>
          <a:effectLst>
            <a:softEdge rad="112500"/>
          </a:effectLst>
        </p:spPr>
      </p:pic>
    </p:spTree>
    <p:extLst>
      <p:ext uri="{BB962C8B-B14F-4D97-AF65-F5344CB8AC3E}">
        <p14:creationId xmlns:p14="http://schemas.microsoft.com/office/powerpoint/2010/main" val="329597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Post-WWII Britain</a:t>
            </a:r>
          </a:p>
        </p:txBody>
      </p:sp>
      <p:sp>
        <p:nvSpPr>
          <p:cNvPr id="3" name="Content Placeholder 2"/>
          <p:cNvSpPr>
            <a:spLocks noGrp="1"/>
          </p:cNvSpPr>
          <p:nvPr>
            <p:ph idx="1"/>
          </p:nvPr>
        </p:nvSpPr>
        <p:spPr/>
        <p:txBody>
          <a:bodyPr/>
          <a:lstStyle/>
          <a:p>
            <a:r>
              <a:rPr lang="en-US" dirty="0"/>
              <a:t>Baby boom</a:t>
            </a:r>
          </a:p>
          <a:p>
            <a:r>
              <a:rPr lang="en-US" dirty="0"/>
              <a:t>Relatively weak economy</a:t>
            </a:r>
          </a:p>
          <a:p>
            <a:r>
              <a:rPr lang="en-US" dirty="0"/>
              <a:t>Rationing continued until 1954.</a:t>
            </a:r>
          </a:p>
          <a:p>
            <a:r>
              <a:rPr lang="en-US" dirty="0"/>
              <a:t>National Service (conscription) ended in 1960.</a:t>
            </a:r>
          </a:p>
          <a:p>
            <a:r>
              <a:rPr lang="en-US" dirty="0"/>
              <a:t>Many more teenagers, proportionally</a:t>
            </a:r>
          </a:p>
          <a:p>
            <a:r>
              <a:rPr lang="en-US" dirty="0"/>
              <a:t>Old empire dying, de-colonization, Suez crisis, 1956</a:t>
            </a:r>
          </a:p>
          <a:p>
            <a:endParaRPr lang="en-US" dirty="0"/>
          </a:p>
        </p:txBody>
      </p:sp>
    </p:spTree>
    <p:extLst>
      <p:ext uri="{BB962C8B-B14F-4D97-AF65-F5344CB8AC3E}">
        <p14:creationId xmlns:p14="http://schemas.microsoft.com/office/powerpoint/2010/main" val="1483105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Skiffle</a:t>
            </a:r>
            <a:r>
              <a:rPr lang="en-US" b="1" dirty="0"/>
              <a:t> in United Kingdom, 1950s</a:t>
            </a:r>
          </a:p>
        </p:txBody>
      </p:sp>
      <p:sp>
        <p:nvSpPr>
          <p:cNvPr id="3" name="Content Placeholder 2"/>
          <p:cNvSpPr>
            <a:spLocks noGrp="1"/>
          </p:cNvSpPr>
          <p:nvPr>
            <p:ph idx="1"/>
          </p:nvPr>
        </p:nvSpPr>
        <p:spPr>
          <a:xfrm>
            <a:off x="838200" y="1825625"/>
            <a:ext cx="6818194" cy="4351338"/>
          </a:xfrm>
        </p:spPr>
        <p:txBody>
          <a:bodyPr/>
          <a:lstStyle/>
          <a:p>
            <a:r>
              <a:rPr lang="en-US" dirty="0"/>
              <a:t>Originated in New Orleans Jazz and Chicago, 1930s</a:t>
            </a:r>
          </a:p>
          <a:p>
            <a:r>
              <a:rPr lang="en-US" dirty="0" err="1"/>
              <a:t>Skiffle</a:t>
            </a:r>
            <a:r>
              <a:rPr lang="en-US" dirty="0"/>
              <a:t>: to make a mess of something</a:t>
            </a:r>
          </a:p>
          <a:p>
            <a:r>
              <a:rPr lang="en-US" dirty="0"/>
              <a:t>Lonnie Donegan, “Midnight Special” (Lead Belly) [</a:t>
            </a:r>
            <a:r>
              <a:rPr lang="en-US" dirty="0">
                <a:hlinkClick r:id="rId2"/>
              </a:rPr>
              <a:t>link</a:t>
            </a:r>
            <a:r>
              <a:rPr lang="en-US" dirty="0"/>
              <a:t>]</a:t>
            </a:r>
          </a:p>
          <a:p>
            <a:r>
              <a:rPr lang="en-US" dirty="0"/>
              <a:t>Deformalized music in UK.</a:t>
            </a:r>
          </a:p>
          <a:p>
            <a:r>
              <a:rPr lang="en-US" dirty="0"/>
              <a:t>Made making music accessible to most.</a:t>
            </a:r>
          </a:p>
          <a:p>
            <a:r>
              <a:rPr lang="en-US" dirty="0"/>
              <a:t>Jimmy Page’s </a:t>
            </a:r>
            <a:r>
              <a:rPr lang="en-US" dirty="0" err="1"/>
              <a:t>skiffle</a:t>
            </a:r>
            <a:r>
              <a:rPr lang="en-US" dirty="0"/>
              <a:t> band [</a:t>
            </a:r>
            <a:r>
              <a:rPr lang="en-US" dirty="0">
                <a:hlinkClick r:id="rId3"/>
              </a:rPr>
              <a:t>link</a:t>
            </a:r>
            <a:r>
              <a:rPr lang="en-US" dirty="0"/>
              <a:t>]</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9947" y="668740"/>
            <a:ext cx="2976319" cy="5636526"/>
          </a:xfrm>
          <a:prstGeom prst="rect">
            <a:avLst/>
          </a:prstGeom>
        </p:spPr>
      </p:pic>
    </p:spTree>
    <p:extLst>
      <p:ext uri="{BB962C8B-B14F-4D97-AF65-F5344CB8AC3E}">
        <p14:creationId xmlns:p14="http://schemas.microsoft.com/office/powerpoint/2010/main" val="312764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rial Narrow" panose="020B0606020202030204" pitchFamily="34" charset="0"/>
              </a:rPr>
              <a:t>The Quarrymen</a:t>
            </a:r>
          </a:p>
        </p:txBody>
      </p:sp>
      <p:sp>
        <p:nvSpPr>
          <p:cNvPr id="3" name="Content Placeholder 2"/>
          <p:cNvSpPr>
            <a:spLocks noGrp="1"/>
          </p:cNvSpPr>
          <p:nvPr>
            <p:ph idx="1"/>
          </p:nvPr>
        </p:nvSpPr>
        <p:spPr>
          <a:xfrm>
            <a:off x="470638" y="1580528"/>
            <a:ext cx="4757382" cy="4351338"/>
          </a:xfrm>
        </p:spPr>
        <p:txBody>
          <a:bodyPr>
            <a:normAutofit fontScale="92500" lnSpcReduction="20000"/>
          </a:bodyPr>
          <a:lstStyle/>
          <a:p>
            <a:r>
              <a:rPr lang="en-US" dirty="0"/>
              <a:t>Liverpool</a:t>
            </a:r>
          </a:p>
          <a:p>
            <a:r>
              <a:rPr lang="en-US" dirty="0"/>
              <a:t>John Lennon, aged 16</a:t>
            </a:r>
          </a:p>
          <a:p>
            <a:r>
              <a:rPr lang="en-US" dirty="0"/>
              <a:t>Quarry Bank School</a:t>
            </a:r>
          </a:p>
          <a:p>
            <a:r>
              <a:rPr lang="en-US" dirty="0"/>
              <a:t>Formed in March 1957</a:t>
            </a:r>
          </a:p>
          <a:p>
            <a:r>
              <a:rPr lang="en-US" dirty="0"/>
              <a:t>Paul McCartney joined in July 1957 (aged 15).</a:t>
            </a:r>
          </a:p>
          <a:p>
            <a:r>
              <a:rPr lang="en-US" dirty="0"/>
              <a:t>George Harrison admitted, spring 1958 (aged 15).</a:t>
            </a:r>
          </a:p>
          <a:p>
            <a:r>
              <a:rPr lang="en-US" dirty="0"/>
              <a:t>“That’ll be the day!” 14 July 1958</a:t>
            </a:r>
          </a:p>
          <a:p>
            <a:r>
              <a:rPr lang="en-US" dirty="0"/>
              <a:t>Holly and the Crickets toured UK in Jan-Feb 1958.</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71076" y="365125"/>
            <a:ext cx="6125780" cy="38290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412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4526"/>
          </a:xfrm>
        </p:spPr>
        <p:txBody>
          <a:bodyPr>
            <a:normAutofit fontScale="90000"/>
          </a:bodyPr>
          <a:lstStyle/>
          <a:p>
            <a:r>
              <a:rPr lang="en-US" b="1" dirty="0"/>
              <a:t>Hamburg, 1960-1962</a:t>
            </a:r>
          </a:p>
        </p:txBody>
      </p:sp>
      <p:sp>
        <p:nvSpPr>
          <p:cNvPr id="3" name="Content Placeholder 2"/>
          <p:cNvSpPr>
            <a:spLocks noGrp="1"/>
          </p:cNvSpPr>
          <p:nvPr>
            <p:ph idx="1"/>
          </p:nvPr>
        </p:nvSpPr>
        <p:spPr>
          <a:xfrm>
            <a:off x="614149" y="1187355"/>
            <a:ext cx="4326341" cy="4989608"/>
          </a:xfrm>
        </p:spPr>
        <p:txBody>
          <a:bodyPr>
            <a:normAutofit fontScale="92500" lnSpcReduction="10000"/>
          </a:bodyPr>
          <a:lstStyle/>
          <a:p>
            <a:r>
              <a:rPr lang="en-US" dirty="0"/>
              <a:t>The Crickets</a:t>
            </a:r>
          </a:p>
          <a:p>
            <a:r>
              <a:rPr lang="en-US" dirty="0"/>
              <a:t>The </a:t>
            </a:r>
            <a:r>
              <a:rPr lang="en-US" dirty="0" err="1"/>
              <a:t>Beatals</a:t>
            </a:r>
            <a:endParaRPr lang="en-US" dirty="0"/>
          </a:p>
          <a:p>
            <a:r>
              <a:rPr lang="en-US" dirty="0"/>
              <a:t>The Silver Beetles</a:t>
            </a:r>
          </a:p>
          <a:p>
            <a:r>
              <a:rPr lang="en-US" dirty="0"/>
              <a:t>The Beatles (July 1960)</a:t>
            </a:r>
          </a:p>
          <a:p>
            <a:r>
              <a:rPr lang="en-US" dirty="0"/>
              <a:t>Alan Williams (manager)</a:t>
            </a:r>
          </a:p>
          <a:p>
            <a:r>
              <a:rPr lang="en-US" dirty="0"/>
              <a:t>Pete Best</a:t>
            </a:r>
          </a:p>
          <a:p>
            <a:r>
              <a:rPr lang="en-US" dirty="0"/>
              <a:t>Stuart Sutcliffe (Liverpool College of Art)</a:t>
            </a:r>
          </a:p>
          <a:p>
            <a:r>
              <a:rPr lang="en-US" dirty="0"/>
              <a:t>Wild life</a:t>
            </a:r>
          </a:p>
          <a:p>
            <a:r>
              <a:rPr lang="en-US" dirty="0" err="1"/>
              <a:t>Indra</a:t>
            </a:r>
            <a:r>
              <a:rPr lang="en-US" dirty="0"/>
              <a:t> Club</a:t>
            </a:r>
          </a:p>
          <a:p>
            <a:r>
              <a:rPr lang="en-US" dirty="0"/>
              <a:t>Tons of practice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4571" y="1009651"/>
            <a:ext cx="6606778" cy="5167312"/>
          </a:xfrm>
          <a:prstGeom prst="rect">
            <a:avLst/>
          </a:prstGeom>
        </p:spPr>
      </p:pic>
    </p:spTree>
    <p:extLst>
      <p:ext uri="{BB962C8B-B14F-4D97-AF65-F5344CB8AC3E}">
        <p14:creationId xmlns:p14="http://schemas.microsoft.com/office/powerpoint/2010/main" val="356406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18677" y="192886"/>
            <a:ext cx="5917442" cy="1325563"/>
          </a:xfrm>
        </p:spPr>
        <p:txBody>
          <a:bodyPr/>
          <a:lstStyle/>
          <a:p>
            <a:r>
              <a:rPr lang="en-US" b="1" dirty="0"/>
              <a:t>Hamburg, 1960-1962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05639" y="418082"/>
            <a:ext cx="4085776" cy="6080024"/>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418677" y="1518449"/>
            <a:ext cx="6500738" cy="1569660"/>
          </a:xfrm>
          <a:prstGeom prst="rect">
            <a:avLst/>
          </a:prstGeom>
          <a:noFill/>
        </p:spPr>
        <p:txBody>
          <a:bodyPr wrap="square" rtlCol="0">
            <a:spAutoFit/>
          </a:bodyPr>
          <a:lstStyle/>
          <a:p>
            <a:r>
              <a:rPr lang="en-US" sz="2400" dirty="0"/>
              <a:t>Tons of practice, learning their style</a:t>
            </a:r>
          </a:p>
          <a:p>
            <a:r>
              <a:rPr lang="en-US" sz="2400" dirty="0"/>
              <a:t>Stuart Sutcliffe: bought their bass guitar [letter from John].</a:t>
            </a:r>
          </a:p>
          <a:p>
            <a:endParaRPr lang="en-US"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77" y="2915870"/>
            <a:ext cx="5670016" cy="3767452"/>
          </a:xfrm>
          <a:prstGeom prst="rect">
            <a:avLst/>
          </a:prstGeom>
          <a:ln>
            <a:noFill/>
          </a:ln>
          <a:effectLst>
            <a:softEdge rad="112500"/>
          </a:effectLst>
        </p:spPr>
      </p:pic>
    </p:spTree>
    <p:extLst>
      <p:ext uri="{BB962C8B-B14F-4D97-AF65-F5344CB8AC3E}">
        <p14:creationId xmlns:p14="http://schemas.microsoft.com/office/powerpoint/2010/main" val="3364021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Cavern Club, Liverpool, 1961-1963</a:t>
            </a:r>
          </a:p>
        </p:txBody>
      </p:sp>
      <p:sp>
        <p:nvSpPr>
          <p:cNvPr id="3" name="Content Placeholder 2"/>
          <p:cNvSpPr>
            <a:spLocks noGrp="1"/>
          </p:cNvSpPr>
          <p:nvPr>
            <p:ph idx="1"/>
          </p:nvPr>
        </p:nvSpPr>
        <p:spPr>
          <a:xfrm>
            <a:off x="838200" y="1825625"/>
            <a:ext cx="7077501" cy="4343163"/>
          </a:xfrm>
        </p:spPr>
        <p:txBody>
          <a:bodyPr>
            <a:normAutofit fontScale="92500"/>
          </a:bodyPr>
          <a:lstStyle/>
          <a:p>
            <a:r>
              <a:rPr lang="en-US" dirty="0" err="1"/>
              <a:t>Merseybeat</a:t>
            </a:r>
            <a:endParaRPr lang="en-US" dirty="0"/>
          </a:p>
          <a:p>
            <a:r>
              <a:rPr lang="en-US" dirty="0"/>
              <a:t>First performed there as The Quarrymen, 1957</a:t>
            </a:r>
          </a:p>
          <a:p>
            <a:r>
              <a:rPr lang="en-US" dirty="0"/>
              <a:t>1961-1963: The Beatles performed there 292 times: [</a:t>
            </a:r>
            <a:r>
              <a:rPr lang="en-US" dirty="0">
                <a:hlinkClick r:id="rId3"/>
              </a:rPr>
              <a:t>link</a:t>
            </a:r>
            <a:r>
              <a:rPr lang="en-US" dirty="0"/>
              <a:t>].</a:t>
            </a:r>
          </a:p>
          <a:p>
            <a:r>
              <a:rPr lang="en-US" dirty="0"/>
              <a:t>November 1961: Brian Epstein heard them there.</a:t>
            </a:r>
          </a:p>
          <a:p>
            <a:r>
              <a:rPr lang="en-US" dirty="0"/>
              <a:t>January 1962: Epstein became their manager:</a:t>
            </a:r>
          </a:p>
          <a:p>
            <a:pPr lvl="1"/>
            <a:r>
              <a:rPr lang="en-US" dirty="0"/>
              <a:t>Mona Best supported the deal.</a:t>
            </a:r>
          </a:p>
          <a:p>
            <a:pPr lvl="1"/>
            <a:r>
              <a:rPr lang="en-US" dirty="0"/>
              <a:t>McCartney’s father opposed “the Jew”.</a:t>
            </a:r>
          </a:p>
          <a:p>
            <a:pPr lvl="1"/>
            <a:r>
              <a:rPr lang="en-US" dirty="0"/>
              <a:t>Mimi (John’s aunt) opposed it.</a:t>
            </a:r>
          </a:p>
          <a:p>
            <a:pPr lvl="1"/>
            <a:r>
              <a:rPr lang="en-US" dirty="0"/>
              <a:t>Five year contract: Epstein got 15-25%.</a:t>
            </a:r>
          </a:p>
          <a:p>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10972" y="691089"/>
            <a:ext cx="2987318" cy="4428699"/>
          </a:xfrm>
          <a:prstGeom prst="rect">
            <a:avLst/>
          </a:prstGeom>
          <a:ln>
            <a:noFill/>
          </a:ln>
          <a:effectLst>
            <a:softEdge rad="112500"/>
          </a:effectLst>
        </p:spPr>
      </p:pic>
      <p:sp>
        <p:nvSpPr>
          <p:cNvPr id="6" name="Rectangle 5"/>
          <p:cNvSpPr/>
          <p:nvPr/>
        </p:nvSpPr>
        <p:spPr>
          <a:xfrm>
            <a:off x="7151427" y="5119788"/>
            <a:ext cx="4846864" cy="173821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dirty="0">
                <a:solidFill>
                  <a:schemeClr val="bg2">
                    <a:lumMod val="25000"/>
                  </a:schemeClr>
                </a:solidFill>
              </a:rPr>
              <a:t>"I was immediately struck by their music, their beat and their sense of </a:t>
            </a:r>
            <a:r>
              <a:rPr lang="en-US" dirty="0" err="1">
                <a:solidFill>
                  <a:schemeClr val="bg2">
                    <a:lumMod val="25000"/>
                  </a:schemeClr>
                </a:solidFill>
              </a:rPr>
              <a:t>humour</a:t>
            </a:r>
            <a:r>
              <a:rPr lang="en-US" dirty="0">
                <a:solidFill>
                  <a:schemeClr val="bg2">
                    <a:lumMod val="25000"/>
                  </a:schemeClr>
                </a:solidFill>
              </a:rPr>
              <a:t> on stage – and, even afterwards, when I met them, I was struck again by their personal charm. And it was there that, really, it all started".</a:t>
            </a:r>
          </a:p>
        </p:txBody>
      </p:sp>
    </p:spTree>
    <p:extLst>
      <p:ext uri="{BB962C8B-B14F-4D97-AF65-F5344CB8AC3E}">
        <p14:creationId xmlns:p14="http://schemas.microsoft.com/office/powerpoint/2010/main" val="3580923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5371</TotalTime>
  <Words>1601</Words>
  <Application>Microsoft Office PowerPoint</Application>
  <PresentationFormat>Widescreen</PresentationFormat>
  <Paragraphs>280</Paragraphs>
  <Slides>24</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Arial Narrow</vt:lpstr>
      <vt:lpstr>Calibri</vt:lpstr>
      <vt:lpstr>Calibri Light</vt:lpstr>
      <vt:lpstr>Office Theme</vt:lpstr>
      <vt:lpstr>British Invasion and the Beatles</vt:lpstr>
      <vt:lpstr>Post-WWII European recovery,  Marshall Plan, 1948-1951</vt:lpstr>
      <vt:lpstr>Marshall Plan’s effects</vt:lpstr>
      <vt:lpstr>Post-WWII Britain</vt:lpstr>
      <vt:lpstr>Skiffle in United Kingdom, 1950s</vt:lpstr>
      <vt:lpstr>The Quarrymen</vt:lpstr>
      <vt:lpstr>Hamburg, 1960-1962</vt:lpstr>
      <vt:lpstr>Hamburg, 1960-1962</vt:lpstr>
      <vt:lpstr>Cavern Club, Liverpool, 1961-1963</vt:lpstr>
      <vt:lpstr>EMI-Parlophone recording contract </vt:lpstr>
      <vt:lpstr>“Love Me Do” October 1962</vt:lpstr>
      <vt:lpstr>“Please Please Me”, January 1963</vt:lpstr>
      <vt:lpstr>“She Loves You” (August 1963)</vt:lpstr>
      <vt:lpstr>Beatlemania! (1963-1970)</vt:lpstr>
      <vt:lpstr>The Beatles’ 1966 USA tour and Jesus Christ</vt:lpstr>
      <vt:lpstr>Beatles’ end?</vt:lpstr>
      <vt:lpstr>The Rolling Stones, 1962 to present</vt:lpstr>
      <vt:lpstr>The Rolling Stones</vt:lpstr>
      <vt:lpstr>The Rolling Stones</vt:lpstr>
      <vt:lpstr>The Animals, 1963-1969</vt:lpstr>
      <vt:lpstr>The Kinks, 1963-1996 </vt:lpstr>
      <vt:lpstr>The Kinks, 1963-1996</vt:lpstr>
      <vt:lpstr>The Who, 1964-1982</vt:lpstr>
      <vt:lpstr>“My Generation” October 1965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British Invasion and the Beatles</dc:title>
  <dc:creator>Mark Baker</dc:creator>
  <cp:lastModifiedBy>Mark Baker</cp:lastModifiedBy>
  <cp:revision>238</cp:revision>
  <dcterms:created xsi:type="dcterms:W3CDTF">2015-10-14T10:08:23Z</dcterms:created>
  <dcterms:modified xsi:type="dcterms:W3CDTF">2018-11-15T00:14:19Z</dcterms:modified>
</cp:coreProperties>
</file>

<file path=docProps/thumbnail.jpeg>
</file>